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5"/>
  </p:notesMasterIdLst>
  <p:handoutMasterIdLst>
    <p:handoutMasterId r:id="rId56"/>
  </p:handoutMasterIdLst>
  <p:sldIdLst>
    <p:sldId id="256" r:id="rId2"/>
    <p:sldId id="321" r:id="rId3"/>
    <p:sldId id="372" r:id="rId4"/>
    <p:sldId id="322" r:id="rId5"/>
    <p:sldId id="324" r:id="rId6"/>
    <p:sldId id="330" r:id="rId7"/>
    <p:sldId id="333" r:id="rId8"/>
    <p:sldId id="334" r:id="rId9"/>
    <p:sldId id="331" r:id="rId10"/>
    <p:sldId id="373" r:id="rId11"/>
    <p:sldId id="335" r:id="rId12"/>
    <p:sldId id="336" r:id="rId13"/>
    <p:sldId id="374" r:id="rId14"/>
    <p:sldId id="365" r:id="rId15"/>
    <p:sldId id="366" r:id="rId16"/>
    <p:sldId id="367" r:id="rId17"/>
    <p:sldId id="368" r:id="rId18"/>
    <p:sldId id="369" r:id="rId19"/>
    <p:sldId id="360" r:id="rId20"/>
    <p:sldId id="356" r:id="rId21"/>
    <p:sldId id="359" r:id="rId22"/>
    <p:sldId id="338" r:id="rId23"/>
    <p:sldId id="340" r:id="rId24"/>
    <p:sldId id="376" r:id="rId25"/>
    <p:sldId id="342" r:id="rId26"/>
    <p:sldId id="265" r:id="rId27"/>
    <p:sldId id="346" r:id="rId28"/>
    <p:sldId id="347" r:id="rId29"/>
    <p:sldId id="348" r:id="rId30"/>
    <p:sldId id="349" r:id="rId31"/>
    <p:sldId id="377" r:id="rId32"/>
    <p:sldId id="362" r:id="rId33"/>
    <p:sldId id="350" r:id="rId34"/>
    <p:sldId id="358" r:id="rId35"/>
    <p:sldId id="361" r:id="rId36"/>
    <p:sldId id="351" r:id="rId37"/>
    <p:sldId id="375" r:id="rId38"/>
    <p:sldId id="370" r:id="rId39"/>
    <p:sldId id="371" r:id="rId40"/>
    <p:sldId id="278" r:id="rId41"/>
    <p:sldId id="257" r:id="rId42"/>
    <p:sldId id="260" r:id="rId43"/>
    <p:sldId id="261" r:id="rId44"/>
    <p:sldId id="280" r:id="rId45"/>
    <p:sldId id="281" r:id="rId46"/>
    <p:sldId id="282" r:id="rId47"/>
    <p:sldId id="283" r:id="rId48"/>
    <p:sldId id="284" r:id="rId49"/>
    <p:sldId id="317" r:id="rId50"/>
    <p:sldId id="289" r:id="rId51"/>
    <p:sldId id="303" r:id="rId52"/>
    <p:sldId id="299" r:id="rId53"/>
    <p:sldId id="31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BA4"/>
    <a:srgbClr val="006699"/>
    <a:srgbClr val="336699"/>
    <a:srgbClr val="5982D3"/>
    <a:srgbClr val="0066CC"/>
    <a:srgbClr val="4548B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3" autoAdjust="0"/>
    <p:restoredTop sz="94633" autoAdjust="0"/>
  </p:normalViewPr>
  <p:slideViewPr>
    <p:cSldViewPr>
      <p:cViewPr varScale="1">
        <p:scale>
          <a:sx n="109" d="100"/>
          <a:sy n="109" d="100"/>
        </p:scale>
        <p:origin x="1650" y="108"/>
      </p:cViewPr>
      <p:guideLst>
        <p:guide orient="horz" pos="2160"/>
        <p:guide pos="2880"/>
      </p:guideLst>
    </p:cSldViewPr>
  </p:slideViewPr>
  <p:notesTextViewPr>
    <p:cViewPr>
      <p:scale>
        <a:sx n="1" d="1"/>
        <a:sy n="1" d="1"/>
      </p:scale>
      <p:origin x="0" y="0"/>
    </p:cViewPr>
  </p:notesTextViewPr>
  <p:notesViewPr>
    <p:cSldViewPr>
      <p:cViewPr varScale="1">
        <p:scale>
          <a:sx n="92" d="100"/>
          <a:sy n="92" d="100"/>
        </p:scale>
        <p:origin x="-378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F3B31C-B957-4210-A343-A5AF96F11AC9}" type="datetimeFigureOut">
              <a:rPr lang="en-US" smtClean="0"/>
              <a:t>6/26/2020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0F474E-636E-40F7-A22D-407890C246A4}" type="slidenum">
              <a:rPr lang="en-US" smtClean="0"/>
              <a:t>‹#›</a:t>
            </a:fld>
            <a:endParaRPr lang="en-US"/>
          </a:p>
        </p:txBody>
      </p:sp>
    </p:spTree>
    <p:extLst>
      <p:ext uri="{BB962C8B-B14F-4D97-AF65-F5344CB8AC3E}">
        <p14:creationId xmlns:p14="http://schemas.microsoft.com/office/powerpoint/2010/main" val="3459118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CA4712-707D-404D-82BD-70EF473C0C92}" type="datetimeFigureOut">
              <a:rPr lang="en-US" smtClean="0"/>
              <a:t>6/26/2020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030FE-F729-4680-A1BB-FC2491F2F767}" type="slidenum">
              <a:rPr lang="en-US" smtClean="0"/>
              <a:t>‹#›</a:t>
            </a:fld>
            <a:endParaRPr lang="en-US"/>
          </a:p>
        </p:txBody>
      </p:sp>
    </p:spTree>
    <p:extLst>
      <p:ext uri="{BB962C8B-B14F-4D97-AF65-F5344CB8AC3E}">
        <p14:creationId xmlns:p14="http://schemas.microsoft.com/office/powerpoint/2010/main" val="92105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sbc.org/Pages/covid-19-info.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D030FE-F729-4680-A1BB-FC2491F2F767}" type="slidenum">
              <a:rPr lang="en-US" smtClean="0"/>
              <a:t>4</a:t>
            </a:fld>
            <a:endParaRPr lang="en-US"/>
          </a:p>
        </p:txBody>
      </p:sp>
    </p:spTree>
    <p:extLst>
      <p:ext uri="{BB962C8B-B14F-4D97-AF65-F5344CB8AC3E}">
        <p14:creationId xmlns:p14="http://schemas.microsoft.com/office/powerpoint/2010/main" val="2755604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2BD030FE-F729-4680-A1BB-FC2491F2F767}" type="slidenum">
              <a:rPr lang="en-US" smtClean="0"/>
              <a:t>23</a:t>
            </a:fld>
            <a:endParaRPr lang="en-US"/>
          </a:p>
        </p:txBody>
      </p:sp>
    </p:spTree>
    <p:extLst>
      <p:ext uri="{BB962C8B-B14F-4D97-AF65-F5344CB8AC3E}">
        <p14:creationId xmlns:p14="http://schemas.microsoft.com/office/powerpoint/2010/main" val="56515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2BD030FE-F729-4680-A1BB-FC2491F2F767}" type="slidenum">
              <a:rPr lang="en-US" smtClean="0"/>
              <a:t>25</a:t>
            </a:fld>
            <a:endParaRPr lang="en-US"/>
          </a:p>
        </p:txBody>
      </p:sp>
    </p:spTree>
    <p:extLst>
      <p:ext uri="{BB962C8B-B14F-4D97-AF65-F5344CB8AC3E}">
        <p14:creationId xmlns:p14="http://schemas.microsoft.com/office/powerpoint/2010/main" val="5651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sourced from the UCC protocol</a:t>
            </a:r>
            <a:r>
              <a:rPr lang="en-US" baseline="0" dirty="0" smtClean="0"/>
              <a:t> and it was several pages before consolidated into one</a:t>
            </a:r>
            <a:endParaRPr lang="en-US" dirty="0"/>
          </a:p>
        </p:txBody>
      </p:sp>
      <p:sp>
        <p:nvSpPr>
          <p:cNvPr id="4" name="Slide Number Placeholder 3"/>
          <p:cNvSpPr>
            <a:spLocks noGrp="1"/>
          </p:cNvSpPr>
          <p:nvPr>
            <p:ph type="sldNum" sz="quarter" idx="10"/>
          </p:nvPr>
        </p:nvSpPr>
        <p:spPr/>
        <p:txBody>
          <a:bodyPr/>
          <a:lstStyle/>
          <a:p>
            <a:fld id="{2BD030FE-F729-4680-A1BB-FC2491F2F767}" type="slidenum">
              <a:rPr lang="en-US" smtClean="0"/>
              <a:t>26</a:t>
            </a:fld>
            <a:endParaRPr lang="en-US"/>
          </a:p>
        </p:txBody>
      </p:sp>
    </p:spTree>
    <p:extLst>
      <p:ext uri="{BB962C8B-B14F-4D97-AF65-F5344CB8AC3E}">
        <p14:creationId xmlns:p14="http://schemas.microsoft.com/office/powerpoint/2010/main" val="3082759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DOFFING PPE</a:t>
            </a:r>
            <a:r>
              <a:rPr lang="en-US" baseline="0" dirty="0" smtClean="0"/>
              <a:t> for AGMP removed as this guideline shows removal of N95 respirator.  Since clinic will not be using N95 respirators, then DOFFING procedure for non-AGMP and AGMP is the same.</a:t>
            </a:r>
          </a:p>
          <a:p>
            <a:r>
              <a:rPr lang="en-US" baseline="0" dirty="0" smtClean="0"/>
              <a:t>Another change from previous protocol is that FACE SHIELD is doffed OUTSIDE of the treatment room. Group needs to discuss specific area where operators can doff contaminated face shields/goggles onto or into? Bin? Hang by the door? </a:t>
            </a:r>
          </a:p>
        </p:txBody>
      </p:sp>
      <p:sp>
        <p:nvSpPr>
          <p:cNvPr id="4" name="Slide Number Placeholder 3"/>
          <p:cNvSpPr>
            <a:spLocks noGrp="1"/>
          </p:cNvSpPr>
          <p:nvPr>
            <p:ph type="sldNum" sz="quarter" idx="10"/>
          </p:nvPr>
        </p:nvSpPr>
        <p:spPr/>
        <p:txBody>
          <a:bodyPr/>
          <a:lstStyle/>
          <a:p>
            <a:fld id="{2BD030FE-F729-4680-A1BB-FC2491F2F767}" type="slidenum">
              <a:rPr lang="en-US" smtClean="0"/>
              <a:t>29</a:t>
            </a:fld>
            <a:endParaRPr lang="en-US"/>
          </a:p>
        </p:txBody>
      </p:sp>
    </p:spTree>
    <p:extLst>
      <p:ext uri="{BB962C8B-B14F-4D97-AF65-F5344CB8AC3E}">
        <p14:creationId xmlns:p14="http://schemas.microsoft.com/office/powerpoint/2010/main" val="523653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030FE-F729-4680-A1BB-FC2491F2F767}" type="slidenum">
              <a:rPr lang="en-US" smtClean="0"/>
              <a:t>32</a:t>
            </a:fld>
            <a:endParaRPr lang="en-US"/>
          </a:p>
        </p:txBody>
      </p:sp>
    </p:spTree>
    <p:extLst>
      <p:ext uri="{BB962C8B-B14F-4D97-AF65-F5344CB8AC3E}">
        <p14:creationId xmlns:p14="http://schemas.microsoft.com/office/powerpoint/2010/main" val="2869599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2BD030FE-F729-4680-A1BB-FC2491F2F767}" type="slidenum">
              <a:rPr lang="en-US" smtClean="0"/>
              <a:t>33</a:t>
            </a:fld>
            <a:endParaRPr lang="en-US"/>
          </a:p>
        </p:txBody>
      </p:sp>
    </p:spTree>
    <p:extLst>
      <p:ext uri="{BB962C8B-B14F-4D97-AF65-F5344CB8AC3E}">
        <p14:creationId xmlns:p14="http://schemas.microsoft.com/office/powerpoint/2010/main" val="56515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2BD030FE-F729-4680-A1BB-FC2491F2F767}" type="slidenum">
              <a:rPr lang="en-US" smtClean="0"/>
              <a:t>36</a:t>
            </a:fld>
            <a:endParaRPr lang="en-US"/>
          </a:p>
        </p:txBody>
      </p:sp>
    </p:spTree>
    <p:extLst>
      <p:ext uri="{BB962C8B-B14F-4D97-AF65-F5344CB8AC3E}">
        <p14:creationId xmlns:p14="http://schemas.microsoft.com/office/powerpoint/2010/main" val="56515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to Dr. </a:t>
            </a:r>
            <a:r>
              <a:rPr lang="en-US" baseline="0" dirty="0" err="1" smtClean="0"/>
              <a:t>Esteves</a:t>
            </a:r>
            <a:r>
              <a:rPr lang="en-US" baseline="0" dirty="0" smtClean="0"/>
              <a:t> and Kathy: Do we need to create different code blue protocols for each clinic location for the programs working?  (as we are working separately).  Protocol for Patterson definitely needed. Protocol for JBM clinic needs to be looked into. Kathy to look into safety protocols – where the fire extinguishers are, etc. Plus orientation is needed.</a:t>
            </a:r>
          </a:p>
          <a:p>
            <a:endParaRPr lang="en-US" dirty="0"/>
          </a:p>
        </p:txBody>
      </p:sp>
      <p:sp>
        <p:nvSpPr>
          <p:cNvPr id="4" name="Slide Number Placeholder 3"/>
          <p:cNvSpPr>
            <a:spLocks noGrp="1"/>
          </p:cNvSpPr>
          <p:nvPr>
            <p:ph type="sldNum" sz="quarter" idx="10"/>
          </p:nvPr>
        </p:nvSpPr>
        <p:spPr/>
        <p:txBody>
          <a:bodyPr/>
          <a:lstStyle/>
          <a:p>
            <a:fld id="{2BD030FE-F729-4680-A1BB-FC2491F2F767}" type="slidenum">
              <a:rPr lang="en-US" smtClean="0"/>
              <a:t>37</a:t>
            </a:fld>
            <a:endParaRPr lang="en-US"/>
          </a:p>
        </p:txBody>
      </p:sp>
    </p:spTree>
    <p:extLst>
      <p:ext uri="{BB962C8B-B14F-4D97-AF65-F5344CB8AC3E}">
        <p14:creationId xmlns:p14="http://schemas.microsoft.com/office/powerpoint/2010/main" val="637106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finalized – needs to be reviewed</a:t>
            </a:r>
            <a:r>
              <a:rPr lang="en-US" baseline="0" dirty="0" smtClean="0"/>
              <a:t> by Dr. </a:t>
            </a:r>
            <a:r>
              <a:rPr lang="en-US" baseline="0" dirty="0" err="1" smtClean="0"/>
              <a:t>Esteves</a:t>
            </a:r>
            <a:r>
              <a:rPr lang="en-US" baseline="0" dirty="0" smtClean="0"/>
              <a:t>, Miriam and Grad </a:t>
            </a:r>
            <a:r>
              <a:rPr lang="en-US" baseline="0" dirty="0" err="1" smtClean="0"/>
              <a:t>Perio</a:t>
            </a:r>
            <a:r>
              <a:rPr lang="en-US" baseline="0" dirty="0" smtClean="0"/>
              <a:t> Team and Kathy</a:t>
            </a:r>
            <a:endParaRPr lang="en-US" dirty="0"/>
          </a:p>
        </p:txBody>
      </p:sp>
      <p:sp>
        <p:nvSpPr>
          <p:cNvPr id="4" name="Slide Number Placeholder 3"/>
          <p:cNvSpPr>
            <a:spLocks noGrp="1"/>
          </p:cNvSpPr>
          <p:nvPr>
            <p:ph type="sldNum" sz="quarter" idx="10"/>
          </p:nvPr>
        </p:nvSpPr>
        <p:spPr/>
        <p:txBody>
          <a:bodyPr/>
          <a:lstStyle/>
          <a:p>
            <a:fld id="{2BD030FE-F729-4680-A1BB-FC2491F2F767}" type="slidenum">
              <a:rPr lang="en-US" smtClean="0"/>
              <a:t>39</a:t>
            </a:fld>
            <a:endParaRPr lang="en-US"/>
          </a:p>
        </p:txBody>
      </p:sp>
    </p:spTree>
    <p:extLst>
      <p:ext uri="{BB962C8B-B14F-4D97-AF65-F5344CB8AC3E}">
        <p14:creationId xmlns:p14="http://schemas.microsoft.com/office/powerpoint/2010/main" val="3188782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to Dr. </a:t>
            </a:r>
            <a:r>
              <a:rPr lang="en-US" baseline="0" dirty="0" err="1" smtClean="0"/>
              <a:t>Esteves</a:t>
            </a:r>
            <a:r>
              <a:rPr lang="en-US" baseline="0" dirty="0" smtClean="0"/>
              <a:t> and Kathy: Do we need to create different code blue protocols for each clinic location for the programs working?  (as we are working separately).  Protocol for Patterson definitely needed. Protocol for JBM clinic needs to be looked into. Kathy to look into safety protocols – where the fire extinguishers are, etc. Plus orientation is needed.</a:t>
            </a:r>
          </a:p>
          <a:p>
            <a:endParaRPr lang="en-US" dirty="0"/>
          </a:p>
        </p:txBody>
      </p:sp>
      <p:sp>
        <p:nvSpPr>
          <p:cNvPr id="4" name="Slide Number Placeholder 3"/>
          <p:cNvSpPr>
            <a:spLocks noGrp="1"/>
          </p:cNvSpPr>
          <p:nvPr>
            <p:ph type="sldNum" sz="quarter" idx="10"/>
          </p:nvPr>
        </p:nvSpPr>
        <p:spPr/>
        <p:txBody>
          <a:bodyPr/>
          <a:lstStyle/>
          <a:p>
            <a:fld id="{2BD030FE-F729-4680-A1BB-FC2491F2F767}" type="slidenum">
              <a:rPr lang="en-US" smtClean="0"/>
              <a:t>53</a:t>
            </a:fld>
            <a:endParaRPr lang="en-US"/>
          </a:p>
        </p:txBody>
      </p:sp>
    </p:spTree>
    <p:extLst>
      <p:ext uri="{BB962C8B-B14F-4D97-AF65-F5344CB8AC3E}">
        <p14:creationId xmlns:p14="http://schemas.microsoft.com/office/powerpoint/2010/main" val="113219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CDSBC</a:t>
            </a:r>
            <a:r>
              <a:rPr lang="en-US" i="0" baseline="0" dirty="0" smtClean="0"/>
              <a:t> </a:t>
            </a:r>
            <a:r>
              <a:rPr lang="en-US" sz="1200" b="0" i="0" kern="1200" dirty="0" smtClean="0">
                <a:solidFill>
                  <a:schemeClr val="tx1"/>
                </a:solidFill>
                <a:effectLst/>
                <a:latin typeface="+mn-lt"/>
                <a:ea typeface="+mn-ea"/>
                <a:cs typeface="+mn-cs"/>
              </a:rPr>
              <a:t>Expectations and Pathway for Patient Care during the COVID-19 Pandemic (April 30, 2020) has been temporarily unpublished in light of the May 15 COVID-19 update for CDSBC registrants,</a:t>
            </a:r>
            <a:r>
              <a:rPr lang="en-US" sz="1200" b="0" i="0" kern="1200" baseline="0" dirty="0" smtClean="0">
                <a:solidFill>
                  <a:schemeClr val="tx1"/>
                </a:solidFill>
                <a:effectLst/>
                <a:latin typeface="+mn-lt"/>
                <a:ea typeface="+mn-ea"/>
                <a:cs typeface="+mn-cs"/>
              </a:rPr>
              <a:t> so it is not included among the documents here as it was with the UCC Protocol. </a:t>
            </a:r>
            <a:r>
              <a:rPr lang="en-US" dirty="0" smtClean="0">
                <a:hlinkClick r:id="rId3"/>
              </a:rPr>
              <a:t>https://www.cdsbc.org/Pages/covid-19-info.aspx</a:t>
            </a:r>
            <a:endParaRPr lang="en-US" i="0" dirty="0"/>
          </a:p>
        </p:txBody>
      </p:sp>
      <p:sp>
        <p:nvSpPr>
          <p:cNvPr id="4" name="Slide Number Placeholder 3"/>
          <p:cNvSpPr>
            <a:spLocks noGrp="1"/>
          </p:cNvSpPr>
          <p:nvPr>
            <p:ph type="sldNum" sz="quarter" idx="10"/>
          </p:nvPr>
        </p:nvSpPr>
        <p:spPr/>
        <p:txBody>
          <a:bodyPr/>
          <a:lstStyle/>
          <a:p>
            <a:fld id="{2BD030FE-F729-4680-A1BB-FC2491F2F767}" type="slidenum">
              <a:rPr lang="en-US" smtClean="0"/>
              <a:t>5</a:t>
            </a:fld>
            <a:endParaRPr lang="en-US"/>
          </a:p>
        </p:txBody>
      </p:sp>
    </p:spTree>
    <p:extLst>
      <p:ext uri="{BB962C8B-B14F-4D97-AF65-F5344CB8AC3E}">
        <p14:creationId xmlns:p14="http://schemas.microsoft.com/office/powerpoint/2010/main" val="258542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D030FE-F729-4680-A1BB-FC2491F2F767}" type="slidenum">
              <a:rPr lang="en-US" smtClean="0"/>
              <a:t>6</a:t>
            </a:fld>
            <a:endParaRPr lang="en-US"/>
          </a:p>
        </p:txBody>
      </p:sp>
    </p:spTree>
    <p:extLst>
      <p:ext uri="{BB962C8B-B14F-4D97-AF65-F5344CB8AC3E}">
        <p14:creationId xmlns:p14="http://schemas.microsoft.com/office/powerpoint/2010/main" val="347215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1 - Dr. </a:t>
            </a:r>
            <a:r>
              <a:rPr lang="en-US" sz="1100" dirty="0" err="1" smtClean="0"/>
              <a:t>Esteves</a:t>
            </a:r>
            <a:r>
              <a:rPr lang="en-US" sz="1100" dirty="0" smtClean="0"/>
              <a:t> and Kathy, would you like</a:t>
            </a:r>
            <a:r>
              <a:rPr lang="en-US" sz="1100" baseline="0" dirty="0" smtClean="0"/>
              <a:t> the wording of this changed or qualified to include students, instructors and visitors?</a:t>
            </a:r>
            <a:endParaRPr lang="en-US" sz="1100" dirty="0"/>
          </a:p>
        </p:txBody>
      </p:sp>
      <p:sp>
        <p:nvSpPr>
          <p:cNvPr id="4" name="Slide Number Placeholder 3"/>
          <p:cNvSpPr>
            <a:spLocks noGrp="1"/>
          </p:cNvSpPr>
          <p:nvPr>
            <p:ph type="sldNum" sz="quarter" idx="10"/>
          </p:nvPr>
        </p:nvSpPr>
        <p:spPr/>
        <p:txBody>
          <a:bodyPr/>
          <a:lstStyle/>
          <a:p>
            <a:fld id="{2BD030FE-F729-4680-A1BB-FC2491F2F767}" type="slidenum">
              <a:rPr lang="en-US" smtClean="0"/>
              <a:t>7</a:t>
            </a:fld>
            <a:endParaRPr lang="en-US"/>
          </a:p>
        </p:txBody>
      </p:sp>
    </p:spTree>
    <p:extLst>
      <p:ext uri="{BB962C8B-B14F-4D97-AF65-F5344CB8AC3E}">
        <p14:creationId xmlns:p14="http://schemas.microsoft.com/office/powerpoint/2010/main" val="56515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2BD030FE-F729-4680-A1BB-FC2491F2F767}" type="slidenum">
              <a:rPr lang="en-US" smtClean="0"/>
              <a:t>8</a:t>
            </a:fld>
            <a:endParaRPr lang="en-US"/>
          </a:p>
        </p:txBody>
      </p:sp>
    </p:spTree>
    <p:extLst>
      <p:ext uri="{BB962C8B-B14F-4D97-AF65-F5344CB8AC3E}">
        <p14:creationId xmlns:p14="http://schemas.microsoft.com/office/powerpoint/2010/main" val="56515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2BD030FE-F729-4680-A1BB-FC2491F2F767}" type="slidenum">
              <a:rPr lang="en-US" smtClean="0"/>
              <a:t>10</a:t>
            </a:fld>
            <a:endParaRPr lang="en-US"/>
          </a:p>
        </p:txBody>
      </p:sp>
    </p:spTree>
    <p:extLst>
      <p:ext uri="{BB962C8B-B14F-4D97-AF65-F5344CB8AC3E}">
        <p14:creationId xmlns:p14="http://schemas.microsoft.com/office/powerpoint/2010/main" val="2300343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030FE-F729-4680-A1BB-FC2491F2F767}" type="slidenum">
              <a:rPr lang="en-US" smtClean="0"/>
              <a:t>11</a:t>
            </a:fld>
            <a:endParaRPr lang="en-US"/>
          </a:p>
        </p:txBody>
      </p:sp>
    </p:spTree>
    <p:extLst>
      <p:ext uri="{BB962C8B-B14F-4D97-AF65-F5344CB8AC3E}">
        <p14:creationId xmlns:p14="http://schemas.microsoft.com/office/powerpoint/2010/main" val="1853721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Need Dr. </a:t>
            </a:r>
            <a:r>
              <a:rPr lang="en-US" baseline="0" dirty="0" err="1" smtClean="0"/>
              <a:t>Esteves</a:t>
            </a:r>
            <a:r>
              <a:rPr lang="en-US" baseline="0" dirty="0" smtClean="0"/>
              <a:t>, Kathy, Michele to recheck this for correctness; Geriatric patient added to the information above Geri patients will be seen at UCC</a:t>
            </a:r>
            <a:endParaRPr lang="en-US" dirty="0"/>
          </a:p>
        </p:txBody>
      </p:sp>
      <p:sp>
        <p:nvSpPr>
          <p:cNvPr id="4" name="Slide Number Placeholder 3"/>
          <p:cNvSpPr>
            <a:spLocks noGrp="1"/>
          </p:cNvSpPr>
          <p:nvPr>
            <p:ph type="sldNum" sz="quarter" idx="10"/>
          </p:nvPr>
        </p:nvSpPr>
        <p:spPr/>
        <p:txBody>
          <a:bodyPr/>
          <a:lstStyle/>
          <a:p>
            <a:fld id="{2BD030FE-F729-4680-A1BB-FC2491F2F767}" type="slidenum">
              <a:rPr lang="en-US" smtClean="0"/>
              <a:t>19</a:t>
            </a:fld>
            <a:endParaRPr lang="en-US"/>
          </a:p>
        </p:txBody>
      </p:sp>
    </p:spTree>
    <p:extLst>
      <p:ext uri="{BB962C8B-B14F-4D97-AF65-F5344CB8AC3E}">
        <p14:creationId xmlns:p14="http://schemas.microsoft.com/office/powerpoint/2010/main" val="886770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2BD030FE-F729-4680-A1BB-FC2491F2F767}" type="slidenum">
              <a:rPr lang="en-US" smtClean="0"/>
              <a:t>22</a:t>
            </a:fld>
            <a:endParaRPr lang="en-US"/>
          </a:p>
        </p:txBody>
      </p:sp>
    </p:spTree>
    <p:extLst>
      <p:ext uri="{BB962C8B-B14F-4D97-AF65-F5344CB8AC3E}">
        <p14:creationId xmlns:p14="http://schemas.microsoft.com/office/powerpoint/2010/main" val="5651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12A479-6239-48BF-92FF-E068C6171453}" type="datetime1">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2B3B-36DF-43D2-964E-5D0735EC1E0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BF81B-0688-48DB-A03B-D410ED6837DA}" type="datetime1">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2B3B-36DF-43D2-964E-5D0735EC1E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B86A64F-275D-461E-B72C-294090BF12DA}" type="datetime1">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2B3B-36DF-43D2-964E-5D0735EC1E02}"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01976-1600-483B-ADF9-AB8F16F4B4D0}" type="datetime1">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2B3B-36DF-43D2-964E-5D0735EC1E02}"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B602B7-DE55-41AC-A2FA-3393710D7236}" type="datetime1">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2B3B-36DF-43D2-964E-5D0735EC1E0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84DDC9C-5B5C-4D5A-93FE-1992BCB9709B}" type="datetime1">
              <a:rPr lang="en-US" smtClean="0"/>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E2B3B-36DF-43D2-964E-5D0735EC1E02}"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55DD25-BE34-44ED-ABBA-6587FB0CDAB0}" type="datetime1">
              <a:rPr lang="en-US" smtClean="0"/>
              <a:t>6/26/2020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E2B3B-36DF-43D2-964E-5D0735EC1E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D33ECC-C01D-485A-A452-3875FE00D2B1}" type="datetime1">
              <a:rPr lang="en-US" smtClean="0"/>
              <a:t>6/26/2020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E2B3B-36DF-43D2-964E-5D0735EC1E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69AEC24-7F9C-4646-B2B7-6CEA63B8144B}" type="datetime1">
              <a:rPr lang="en-US" smtClean="0"/>
              <a:t>6/26/2020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E2B3B-36DF-43D2-964E-5D0735EC1E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F9F725F-B41D-4287-8849-FEEB179F0024}" type="datetime1">
              <a:rPr lang="en-US" smtClean="0"/>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E2B3B-36DF-43D2-964E-5D0735EC1E02}"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974A6-294F-4EAE-80AF-16B454DC2A0F}" type="datetime1">
              <a:rPr lang="en-US" smtClean="0"/>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E2B3B-36DF-43D2-964E-5D0735EC1E02}"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59FB362-F457-463E-84C5-0E2C89B6BB2A}" type="datetime1">
              <a:rPr lang="en-US" smtClean="0"/>
              <a:t>6/26/2020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E5E2B3B-36DF-43D2-964E-5D0735EC1E02}"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hamms01.https.internapcdn.net/ahamms01/Content/AHS_Website/Information_For/if-hp-ipc-donning-and-doffing.mp4" TargetMode="External"/><Relationship Id="rId2" Type="http://schemas.openxmlformats.org/officeDocument/2006/relationships/hyperlink" Target="http://www.bccdc.ca/Health-Professionals-Site/Documents/COVID19_MOH_BCCDC_Donning.pdf" TargetMode="External"/><Relationship Id="rId1" Type="http://schemas.openxmlformats.org/officeDocument/2006/relationships/slideLayout" Target="../slideLayouts/slideLayout2.xml"/><Relationship Id="rId4" Type="http://schemas.openxmlformats.org/officeDocument/2006/relationships/hyperlink" Target="https://ahamms01.https.internapcdn.net/ahamms01/Content/AHS_Website/modules/ipc-guide-to-ppe-update/story_html5.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bccdc.ca/Health-Professionals-Site/Documents/COVID19_MOH_BCCDC_Doffing.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ahamms01.https.internapcdn.net/ahamms01/Content/AHS_Website/modules/ipc-guide-to-ppe-update/story_html5.html" TargetMode="External"/><Relationship Id="rId5" Type="http://schemas.openxmlformats.org/officeDocument/2006/relationships/hyperlink" Target="https://ahamms01.https.internapcdn.net/ahamms01/Content/AHS_Website/Information_For/if-hp-ipc-donning-and-doffing.mp4" TargetMode="External"/><Relationship Id="rId4" Type="http://schemas.openxmlformats.org/officeDocument/2006/relationships/hyperlink" Target="http://www.bccdc.ca/Health-Professionals-Site/Documents/COVID19_MOH_BCCDC_Donning.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kenneth.cheng@ubc.ca" TargetMode="External"/><Relationship Id="rId2" Type="http://schemas.openxmlformats.org/officeDocument/2006/relationships/hyperlink" Target="tel:(604)%20827-5389"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dsbc.org/Documents/covid-19/Transitioning-Oral-Healthcare-to-Phase-2.pd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www.cdhbc.com/News-Events/COVID-19/FAQ-Transitioning-OHCP-to-Phase-2-May-21,-2020.asp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mailto:dentalclinic@dentistry.ubc.c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cdhbc.com/News-Events/COVID-19/Message-to-Health-Professionals-from-the-PHO-15-Ma.aspx" TargetMode="External"/><Relationship Id="rId7" Type="http://schemas.openxmlformats.org/officeDocument/2006/relationships/hyperlink" Target="http://www.bccdc.ca/Health-Professionals-Site/Documents/COVID19_IPCProtocolSurgicalProceduresAdult.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worksafebc.com/en/about-us/covid-19-updates/covid-19-returning-safe-operation/health-professionals" TargetMode="External"/><Relationship Id="rId5" Type="http://schemas.openxmlformats.org/officeDocument/2006/relationships/image" Target="../media/image2.png"/><Relationship Id="rId4" Type="http://schemas.openxmlformats.org/officeDocument/2006/relationships/hyperlink" Target="http://www.bccdc.ca/Health-Professionals-Site/Documents/COVID19_IPCGuidelinesCommunityBasedAlliedHCPsClinicSettings.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1"/>
            <a:ext cx="7772400" cy="1828800"/>
          </a:xfrm>
        </p:spPr>
        <p:txBody>
          <a:bodyPr>
            <a:normAutofit fontScale="90000"/>
          </a:bodyPr>
          <a:lstStyle/>
          <a:p>
            <a:r>
              <a:rPr lang="en-US" b="1" dirty="0" smtClean="0"/>
              <a:t>UBC Dentistry</a:t>
            </a:r>
            <a:br>
              <a:rPr lang="en-US" b="1" dirty="0" smtClean="0"/>
            </a:br>
            <a:r>
              <a:rPr lang="en-US" b="1" dirty="0" smtClean="0"/>
              <a:t>COVID-19 Phase 2 </a:t>
            </a:r>
            <a:br>
              <a:rPr lang="en-US" b="1" dirty="0" smtClean="0"/>
            </a:br>
            <a:r>
              <a:rPr lang="en-US" b="1" dirty="0" smtClean="0"/>
              <a:t>Clinic Protocol</a:t>
            </a:r>
            <a:endParaRPr lang="en-US" b="1" dirty="0"/>
          </a:p>
        </p:txBody>
      </p:sp>
      <p:sp>
        <p:nvSpPr>
          <p:cNvPr id="3" name="Subtitle 2"/>
          <p:cNvSpPr>
            <a:spLocks noGrp="1"/>
          </p:cNvSpPr>
          <p:nvPr>
            <p:ph type="subTitle" idx="1"/>
          </p:nvPr>
        </p:nvSpPr>
        <p:spPr/>
        <p:txBody>
          <a:bodyPr>
            <a:normAutofit fontScale="77500" lnSpcReduction="20000"/>
          </a:bodyPr>
          <a:lstStyle/>
          <a:p>
            <a:endParaRPr lang="en-US" sz="1600" dirty="0" smtClean="0"/>
          </a:p>
          <a:p>
            <a:endParaRPr lang="en-US" sz="1600" dirty="0"/>
          </a:p>
          <a:p>
            <a:endParaRPr lang="en-US" sz="1200" dirty="0" smtClean="0"/>
          </a:p>
          <a:p>
            <a:endParaRPr lang="en-US" sz="1800" dirty="0"/>
          </a:p>
          <a:p>
            <a:r>
              <a:rPr lang="en-US" sz="1800" dirty="0" smtClean="0">
                <a:solidFill>
                  <a:schemeClr val="tx2"/>
                </a:solidFill>
              </a:rPr>
              <a:t>Revised on June 20, 2020</a:t>
            </a:r>
          </a:p>
          <a:p>
            <a:r>
              <a:rPr lang="en-US" sz="1800" dirty="0" smtClean="0">
                <a:solidFill>
                  <a:schemeClr val="tx2"/>
                </a:solidFill>
              </a:rPr>
              <a:t>This protocol is aligned  with the Return to Non-Essential Care Guidelines as determined by the Dental Regulators and the BC Ministry of Health. </a:t>
            </a:r>
            <a:endParaRPr lang="en-US" sz="1800" dirty="0">
              <a:solidFill>
                <a:schemeClr val="tx2"/>
              </a:solidFill>
            </a:endParaRPr>
          </a:p>
        </p:txBody>
      </p:sp>
    </p:spTree>
    <p:extLst>
      <p:ext uri="{BB962C8B-B14F-4D97-AF65-F5344CB8AC3E}">
        <p14:creationId xmlns:p14="http://schemas.microsoft.com/office/powerpoint/2010/main" val="2246590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bg1"/>
                </a:solidFill>
              </a:rPr>
              <a:t>Patient </a:t>
            </a:r>
            <a:r>
              <a:rPr lang="en-US" sz="3200" b="1" dirty="0">
                <a:solidFill>
                  <a:schemeClr val="bg1"/>
                </a:solidFill>
              </a:rPr>
              <a:t>Management and Safety</a:t>
            </a:r>
            <a:br>
              <a:rPr lang="en-US" sz="3200" b="1" dirty="0">
                <a:solidFill>
                  <a:schemeClr val="bg1"/>
                </a:solidFill>
              </a:rPr>
            </a:br>
            <a:r>
              <a:rPr lang="en-US" sz="3200" b="1" dirty="0">
                <a:solidFill>
                  <a:schemeClr val="bg1"/>
                </a:solidFill>
              </a:rPr>
              <a:t>Pre Screening Protocols</a:t>
            </a:r>
            <a:endParaRPr lang="en-US" sz="3200" dirty="0"/>
          </a:p>
        </p:txBody>
      </p:sp>
      <p:sp>
        <p:nvSpPr>
          <p:cNvPr id="5" name="Slide Number Placeholder 4"/>
          <p:cNvSpPr>
            <a:spLocks noGrp="1"/>
          </p:cNvSpPr>
          <p:nvPr>
            <p:ph type="sldNum" sz="quarter" idx="12"/>
          </p:nvPr>
        </p:nvSpPr>
        <p:spPr/>
        <p:txBody>
          <a:bodyPr/>
          <a:lstStyle/>
          <a:p>
            <a:fld id="{0E5E2B3B-36DF-43D2-964E-5D0735EC1E02}" type="slidenum">
              <a:rPr lang="en-US" smtClean="0"/>
              <a:t>10</a:t>
            </a:fld>
            <a:endParaRPr lang="en-US"/>
          </a:p>
        </p:txBody>
      </p:sp>
      <p:sp>
        <p:nvSpPr>
          <p:cNvPr id="3" name="Text Placeholder 2"/>
          <p:cNvSpPr>
            <a:spLocks noGrp="1"/>
          </p:cNvSpPr>
          <p:nvPr>
            <p:ph type="body" idx="4294967295"/>
          </p:nvPr>
        </p:nvSpPr>
        <p:spPr>
          <a:xfrm>
            <a:off x="211667" y="1723387"/>
            <a:ext cx="8153400" cy="3503613"/>
          </a:xfrm>
          <a:prstGeom prst="rect">
            <a:avLst/>
          </a:prstGeom>
        </p:spPr>
        <p:txBody>
          <a:bodyPr numCol="2">
            <a:noAutofit/>
          </a:bodyPr>
          <a:lstStyle/>
          <a:p>
            <a:pPr algn="l"/>
            <a:r>
              <a:rPr lang="en-US" sz="1400" b="1" dirty="0" smtClean="0">
                <a:solidFill>
                  <a:schemeClr val="tx2"/>
                </a:solidFill>
              </a:rPr>
              <a:t>High-risk Patients</a:t>
            </a:r>
          </a:p>
          <a:p>
            <a:pPr algn="l"/>
            <a:r>
              <a:rPr lang="en-US" sz="1400" dirty="0" smtClean="0">
                <a:solidFill>
                  <a:schemeClr val="tx2"/>
                </a:solidFill>
              </a:rPr>
              <a:t>Patients </a:t>
            </a:r>
            <a:r>
              <a:rPr lang="en-US" sz="1400" dirty="0">
                <a:solidFill>
                  <a:schemeClr val="tx2"/>
                </a:solidFill>
              </a:rPr>
              <a:t>considered high risk for severe COVID-19 include those with</a:t>
            </a:r>
            <a:r>
              <a:rPr lang="en-US" sz="1400" b="1" dirty="0">
                <a:solidFill>
                  <a:schemeClr val="tx2"/>
                </a:solidFill>
              </a:rPr>
              <a:t> pre-existing conditions such as </a:t>
            </a:r>
            <a:endParaRPr lang="en-US" sz="1400" b="1" dirty="0" smtClean="0">
              <a:solidFill>
                <a:schemeClr val="tx2"/>
              </a:solidFill>
            </a:endParaRPr>
          </a:p>
          <a:p>
            <a:pPr marL="628650" lvl="1" indent="-171450">
              <a:buFont typeface="Arial" panose="020B0604020202020204" pitchFamily="34" charset="0"/>
              <a:buChar char="•"/>
            </a:pPr>
            <a:r>
              <a:rPr lang="en-US" sz="1400" b="1" dirty="0" smtClean="0">
                <a:solidFill>
                  <a:schemeClr val="tx2"/>
                </a:solidFill>
              </a:rPr>
              <a:t>serious </a:t>
            </a:r>
            <a:r>
              <a:rPr lang="en-US" sz="1400" b="1" dirty="0">
                <a:solidFill>
                  <a:schemeClr val="tx2"/>
                </a:solidFill>
              </a:rPr>
              <a:t>respiratory disease, </a:t>
            </a:r>
            <a:endParaRPr lang="en-US" sz="1400" b="1" dirty="0" smtClean="0">
              <a:solidFill>
                <a:schemeClr val="tx2"/>
              </a:solidFill>
            </a:endParaRPr>
          </a:p>
          <a:p>
            <a:pPr marL="628650" lvl="1" indent="-171450">
              <a:buFont typeface="Arial" panose="020B0604020202020204" pitchFamily="34" charset="0"/>
              <a:buChar char="•"/>
            </a:pPr>
            <a:r>
              <a:rPr lang="en-US" sz="1400" b="1" dirty="0" smtClean="0">
                <a:solidFill>
                  <a:schemeClr val="tx2"/>
                </a:solidFill>
              </a:rPr>
              <a:t>serious </a:t>
            </a:r>
            <a:r>
              <a:rPr lang="en-US" sz="1400" b="1" dirty="0">
                <a:solidFill>
                  <a:schemeClr val="tx2"/>
                </a:solidFill>
              </a:rPr>
              <a:t>heart conditions, </a:t>
            </a:r>
            <a:endParaRPr lang="en-US" sz="1400" b="1" dirty="0" smtClean="0">
              <a:solidFill>
                <a:schemeClr val="tx2"/>
              </a:solidFill>
            </a:endParaRPr>
          </a:p>
          <a:p>
            <a:pPr marL="628650" lvl="1" indent="-171450">
              <a:buFont typeface="Arial" panose="020B0604020202020204" pitchFamily="34" charset="0"/>
              <a:buChar char="•"/>
            </a:pPr>
            <a:r>
              <a:rPr lang="en-US" sz="1400" b="1" dirty="0" smtClean="0">
                <a:solidFill>
                  <a:schemeClr val="tx2"/>
                </a:solidFill>
              </a:rPr>
              <a:t>immunocompromised </a:t>
            </a:r>
            <a:r>
              <a:rPr lang="en-US" sz="1400" b="1" dirty="0">
                <a:solidFill>
                  <a:schemeClr val="tx2"/>
                </a:solidFill>
              </a:rPr>
              <a:t>conditions, </a:t>
            </a:r>
            <a:endParaRPr lang="en-US" sz="1400" b="1" dirty="0" smtClean="0">
              <a:solidFill>
                <a:schemeClr val="tx2"/>
              </a:solidFill>
            </a:endParaRPr>
          </a:p>
          <a:p>
            <a:pPr marL="628650" lvl="1" indent="-171450">
              <a:buFont typeface="Arial" panose="020B0604020202020204" pitchFamily="34" charset="0"/>
              <a:buChar char="•"/>
            </a:pPr>
            <a:r>
              <a:rPr lang="en-US" sz="1400" b="1" dirty="0" smtClean="0">
                <a:solidFill>
                  <a:schemeClr val="tx2"/>
                </a:solidFill>
              </a:rPr>
              <a:t>severe </a:t>
            </a:r>
            <a:r>
              <a:rPr lang="en-US" sz="1400" b="1" dirty="0">
                <a:solidFill>
                  <a:schemeClr val="tx2"/>
                </a:solidFill>
              </a:rPr>
              <a:t>obesity, </a:t>
            </a:r>
            <a:endParaRPr lang="en-US" sz="1400" b="1" dirty="0" smtClean="0">
              <a:solidFill>
                <a:schemeClr val="tx2"/>
              </a:solidFill>
            </a:endParaRPr>
          </a:p>
          <a:p>
            <a:pPr marL="628650" lvl="1" indent="-171450">
              <a:buFont typeface="Arial" panose="020B0604020202020204" pitchFamily="34" charset="0"/>
              <a:buChar char="•"/>
            </a:pPr>
            <a:r>
              <a:rPr lang="en-US" sz="1400" b="1" dirty="0" smtClean="0">
                <a:solidFill>
                  <a:schemeClr val="tx2"/>
                </a:solidFill>
              </a:rPr>
              <a:t>diabetes</a:t>
            </a:r>
            <a:r>
              <a:rPr lang="en-US" sz="1400" b="1" dirty="0">
                <a:solidFill>
                  <a:schemeClr val="tx2"/>
                </a:solidFill>
              </a:rPr>
              <a:t>, </a:t>
            </a:r>
            <a:endParaRPr lang="en-US" sz="1400" b="1" dirty="0" smtClean="0">
              <a:solidFill>
                <a:schemeClr val="tx2"/>
              </a:solidFill>
            </a:endParaRPr>
          </a:p>
          <a:p>
            <a:pPr marL="628650" lvl="1" indent="-171450">
              <a:buFont typeface="Arial" panose="020B0604020202020204" pitchFamily="34" charset="0"/>
              <a:buChar char="•"/>
            </a:pPr>
            <a:r>
              <a:rPr lang="en-US" sz="1400" b="1" dirty="0" smtClean="0">
                <a:solidFill>
                  <a:schemeClr val="tx2"/>
                </a:solidFill>
              </a:rPr>
              <a:t>chronic </a:t>
            </a:r>
            <a:r>
              <a:rPr lang="en-US" sz="1400" b="1" dirty="0">
                <a:solidFill>
                  <a:schemeClr val="tx2"/>
                </a:solidFill>
              </a:rPr>
              <a:t>kidney disease or </a:t>
            </a:r>
            <a:r>
              <a:rPr lang="en-US" sz="1400" b="1" dirty="0" smtClean="0">
                <a:solidFill>
                  <a:schemeClr val="tx2"/>
                </a:solidFill>
              </a:rPr>
              <a:t>those </a:t>
            </a:r>
            <a:r>
              <a:rPr lang="en-US" sz="1400" b="1" dirty="0">
                <a:solidFill>
                  <a:schemeClr val="tx2"/>
                </a:solidFill>
              </a:rPr>
              <a:t>undergoing dialysis, and </a:t>
            </a:r>
            <a:endParaRPr lang="en-US" sz="1400" b="1" dirty="0" smtClean="0">
              <a:solidFill>
                <a:schemeClr val="tx2"/>
              </a:solidFill>
            </a:endParaRPr>
          </a:p>
          <a:p>
            <a:pPr marL="628650" lvl="1" indent="-171450">
              <a:buFont typeface="Arial" panose="020B0604020202020204" pitchFamily="34" charset="0"/>
              <a:buChar char="•"/>
            </a:pPr>
            <a:r>
              <a:rPr lang="en-US" sz="1400" b="1" dirty="0" smtClean="0">
                <a:solidFill>
                  <a:schemeClr val="tx2"/>
                </a:solidFill>
              </a:rPr>
              <a:t>liver </a:t>
            </a:r>
            <a:r>
              <a:rPr lang="en-US" sz="1400" b="1" dirty="0">
                <a:solidFill>
                  <a:schemeClr val="tx2"/>
                </a:solidFill>
              </a:rPr>
              <a:t>disease; </a:t>
            </a:r>
            <a:endParaRPr lang="en-US" sz="1400" b="1" dirty="0" smtClean="0">
              <a:solidFill>
                <a:schemeClr val="tx2"/>
              </a:solidFill>
            </a:endParaRPr>
          </a:p>
          <a:p>
            <a:pPr marL="628650" lvl="1" indent="-171450">
              <a:buFont typeface="Arial" panose="020B0604020202020204" pitchFamily="34" charset="0"/>
              <a:buChar char="•"/>
            </a:pPr>
            <a:r>
              <a:rPr lang="en-US" sz="1400" b="1" dirty="0" smtClean="0">
                <a:solidFill>
                  <a:schemeClr val="tx2"/>
                </a:solidFill>
              </a:rPr>
              <a:t>pregnant </a:t>
            </a:r>
            <a:r>
              <a:rPr lang="en-US" sz="1400" b="1" dirty="0">
                <a:solidFill>
                  <a:schemeClr val="tx2"/>
                </a:solidFill>
              </a:rPr>
              <a:t>patients; </a:t>
            </a:r>
            <a:r>
              <a:rPr lang="en-US" sz="1400" dirty="0">
                <a:solidFill>
                  <a:schemeClr val="tx2"/>
                </a:solidFill>
              </a:rPr>
              <a:t>and </a:t>
            </a:r>
            <a:endParaRPr lang="en-US" sz="1400" dirty="0" smtClean="0">
              <a:solidFill>
                <a:schemeClr val="tx2"/>
              </a:solidFill>
            </a:endParaRPr>
          </a:p>
          <a:p>
            <a:pPr marL="628650" lvl="1" indent="-171450">
              <a:buFont typeface="Arial" panose="020B0604020202020204" pitchFamily="34" charset="0"/>
              <a:buChar char="•"/>
            </a:pPr>
            <a:r>
              <a:rPr lang="en-US" sz="1400" b="1" dirty="0" smtClean="0">
                <a:solidFill>
                  <a:schemeClr val="tx2"/>
                </a:solidFill>
              </a:rPr>
              <a:t>patients </a:t>
            </a:r>
            <a:r>
              <a:rPr lang="en-US" sz="1400" b="1" dirty="0">
                <a:solidFill>
                  <a:schemeClr val="tx2"/>
                </a:solidFill>
              </a:rPr>
              <a:t>who are 70 years and over. </a:t>
            </a:r>
            <a:endParaRPr lang="en-US" sz="1400" b="1" dirty="0" smtClean="0">
              <a:solidFill>
                <a:schemeClr val="tx2"/>
              </a:solidFill>
            </a:endParaRPr>
          </a:p>
          <a:p>
            <a:pPr algn="l"/>
            <a:r>
              <a:rPr lang="en-US" sz="1400" b="1" dirty="0" smtClean="0">
                <a:solidFill>
                  <a:srgbClr val="FF0000"/>
                </a:solidFill>
              </a:rPr>
              <a:t>These </a:t>
            </a:r>
            <a:r>
              <a:rPr lang="en-US" sz="1400" b="1" dirty="0">
                <a:solidFill>
                  <a:srgbClr val="FF0000"/>
                </a:solidFill>
              </a:rPr>
              <a:t>patients should be deferred whenever possible</a:t>
            </a:r>
            <a:r>
              <a:rPr lang="en-US" sz="1400" b="1" dirty="0" smtClean="0">
                <a:solidFill>
                  <a:srgbClr val="FF0000"/>
                </a:solidFill>
              </a:rPr>
              <a:t>.</a:t>
            </a:r>
          </a:p>
          <a:p>
            <a:pPr algn="l"/>
            <a:endParaRPr lang="en-US" sz="1400" b="1" dirty="0" smtClean="0">
              <a:solidFill>
                <a:schemeClr val="tx2"/>
              </a:solidFill>
            </a:endParaRPr>
          </a:p>
          <a:p>
            <a:pPr algn="l"/>
            <a:endParaRPr lang="en-US" sz="1400" b="1" dirty="0">
              <a:solidFill>
                <a:schemeClr val="tx2"/>
              </a:solidFill>
            </a:endParaRPr>
          </a:p>
          <a:p>
            <a:pPr algn="l"/>
            <a:endParaRPr lang="en-US" sz="1400" b="1" dirty="0" smtClean="0">
              <a:solidFill>
                <a:schemeClr val="tx2"/>
              </a:solidFill>
            </a:endParaRPr>
          </a:p>
          <a:p>
            <a:pPr algn="l"/>
            <a:r>
              <a:rPr lang="en-US" sz="1400" b="1" dirty="0" smtClean="0">
                <a:solidFill>
                  <a:schemeClr val="tx2"/>
                </a:solidFill>
              </a:rPr>
              <a:t>Staff Requirements</a:t>
            </a:r>
          </a:p>
          <a:p>
            <a:pPr marL="171450" indent="-171450" algn="l">
              <a:buFont typeface="Arial" panose="020B0604020202020204" pitchFamily="34" charset="0"/>
              <a:buChar char="•"/>
            </a:pPr>
            <a:r>
              <a:rPr lang="en-US" sz="1400" dirty="0" smtClean="0">
                <a:solidFill>
                  <a:schemeClr val="tx2"/>
                </a:solidFill>
              </a:rPr>
              <a:t>Staff </a:t>
            </a:r>
            <a:r>
              <a:rPr lang="en-US" sz="1400" dirty="0">
                <a:solidFill>
                  <a:schemeClr val="tx2"/>
                </a:solidFill>
              </a:rPr>
              <a:t>must maintain awareness of data on the local and regional spread of COVID-19. </a:t>
            </a:r>
            <a:endParaRPr lang="en-US" sz="1400" dirty="0" smtClean="0">
              <a:solidFill>
                <a:schemeClr val="tx2"/>
              </a:solidFill>
            </a:endParaRPr>
          </a:p>
          <a:p>
            <a:pPr marL="171450" indent="-171450" algn="l">
              <a:buFont typeface="Arial" panose="020B0604020202020204" pitchFamily="34" charset="0"/>
              <a:buChar char="•"/>
            </a:pPr>
            <a:r>
              <a:rPr lang="en-US" sz="1400" dirty="0" smtClean="0">
                <a:solidFill>
                  <a:schemeClr val="tx2"/>
                </a:solidFill>
              </a:rPr>
              <a:t>Staff </a:t>
            </a:r>
            <a:r>
              <a:rPr lang="en-US" sz="1400" dirty="0">
                <a:solidFill>
                  <a:schemeClr val="tx2"/>
                </a:solidFill>
              </a:rPr>
              <a:t>conducting telephone screening are provided with appropriate guidance on </a:t>
            </a:r>
            <a:endParaRPr lang="en-US" sz="1400" dirty="0" smtClean="0">
              <a:solidFill>
                <a:schemeClr val="tx2"/>
              </a:solidFill>
            </a:endParaRPr>
          </a:p>
          <a:p>
            <a:pPr marL="628650" lvl="1" indent="-171450">
              <a:buFont typeface="Arial" panose="020B0604020202020204" pitchFamily="34" charset="0"/>
              <a:buChar char="•"/>
            </a:pPr>
            <a:r>
              <a:rPr lang="en-US" sz="1400" dirty="0" smtClean="0">
                <a:solidFill>
                  <a:schemeClr val="tx2"/>
                </a:solidFill>
              </a:rPr>
              <a:t>how </a:t>
            </a:r>
            <a:r>
              <a:rPr lang="en-US" sz="1400" dirty="0">
                <a:solidFill>
                  <a:schemeClr val="tx2"/>
                </a:solidFill>
              </a:rPr>
              <a:t>to screen for signs and symptoms of COVID-19, </a:t>
            </a:r>
            <a:endParaRPr lang="en-US" sz="1400" dirty="0" smtClean="0">
              <a:solidFill>
                <a:schemeClr val="tx2"/>
              </a:solidFill>
            </a:endParaRPr>
          </a:p>
          <a:p>
            <a:pPr marL="628650" lvl="1" indent="-171450">
              <a:buFont typeface="Arial" panose="020B0604020202020204" pitchFamily="34" charset="0"/>
              <a:buChar char="•"/>
            </a:pPr>
            <a:r>
              <a:rPr lang="en-US" sz="1400" dirty="0" smtClean="0">
                <a:solidFill>
                  <a:schemeClr val="tx2"/>
                </a:solidFill>
              </a:rPr>
              <a:t>when </a:t>
            </a:r>
            <a:r>
              <a:rPr lang="en-US" sz="1400" dirty="0">
                <a:solidFill>
                  <a:schemeClr val="tx2"/>
                </a:solidFill>
              </a:rPr>
              <a:t>to advise patients to self-isolate at home, </a:t>
            </a:r>
            <a:endParaRPr lang="en-US" sz="1400" dirty="0" smtClean="0">
              <a:solidFill>
                <a:schemeClr val="tx2"/>
              </a:solidFill>
            </a:endParaRPr>
          </a:p>
          <a:p>
            <a:pPr marL="628650" lvl="1" indent="-171450">
              <a:buFont typeface="Arial" panose="020B0604020202020204" pitchFamily="34" charset="0"/>
              <a:buChar char="•"/>
            </a:pPr>
            <a:r>
              <a:rPr lang="en-US" sz="1400" dirty="0" smtClean="0">
                <a:solidFill>
                  <a:schemeClr val="tx2"/>
                </a:solidFill>
              </a:rPr>
              <a:t>how </a:t>
            </a:r>
            <a:r>
              <a:rPr lang="en-US" sz="1400" dirty="0">
                <a:solidFill>
                  <a:schemeClr val="tx2"/>
                </a:solidFill>
              </a:rPr>
              <a:t>to counsel them on signs and symptoms of more severe or critical illness that should prompt them to seek emergent care, and </a:t>
            </a:r>
            <a:endParaRPr lang="en-US" sz="1400" dirty="0" smtClean="0">
              <a:solidFill>
                <a:schemeClr val="tx2"/>
              </a:solidFill>
            </a:endParaRPr>
          </a:p>
          <a:p>
            <a:pPr marL="628650" lvl="1" indent="-171450">
              <a:buFont typeface="Arial" panose="020B0604020202020204" pitchFamily="34" charset="0"/>
              <a:buChar char="•"/>
            </a:pPr>
            <a:r>
              <a:rPr lang="en-US" sz="1400" dirty="0" smtClean="0">
                <a:solidFill>
                  <a:schemeClr val="tx2"/>
                </a:solidFill>
              </a:rPr>
              <a:t>on </a:t>
            </a:r>
            <a:r>
              <a:rPr lang="en-US" sz="1400" dirty="0">
                <a:solidFill>
                  <a:schemeClr val="tx2"/>
                </a:solidFill>
              </a:rPr>
              <a:t>the indications and locations for testing. </a:t>
            </a:r>
            <a:endParaRPr lang="en-US" sz="1400" dirty="0" smtClean="0">
              <a:solidFill>
                <a:schemeClr val="tx2"/>
              </a:solidFill>
            </a:endParaRPr>
          </a:p>
          <a:p>
            <a:pPr marL="171450" indent="-171450" algn="l">
              <a:buFont typeface="Arial" panose="020B0604020202020204" pitchFamily="34" charset="0"/>
              <a:buChar char="•"/>
            </a:pPr>
            <a:r>
              <a:rPr lang="en-US" sz="1400" dirty="0" smtClean="0">
                <a:solidFill>
                  <a:schemeClr val="tx2"/>
                </a:solidFill>
              </a:rPr>
              <a:t>On-site </a:t>
            </a:r>
            <a:r>
              <a:rPr lang="en-US" sz="1400" dirty="0">
                <a:solidFill>
                  <a:schemeClr val="tx2"/>
                </a:solidFill>
              </a:rPr>
              <a:t>administrative staff who are screening patients </a:t>
            </a:r>
            <a:r>
              <a:rPr lang="en-US" sz="1400" b="1" dirty="0">
                <a:solidFill>
                  <a:schemeClr val="tx2"/>
                </a:solidFill>
              </a:rPr>
              <a:t>must be behind a transparent barrier that prevents droplet transmission and allows for communication between staff and patients</a:t>
            </a:r>
            <a:r>
              <a:rPr lang="en-US" sz="1400" dirty="0">
                <a:solidFill>
                  <a:schemeClr val="tx2"/>
                </a:solidFill>
              </a:rPr>
              <a:t>, or if this is not in place they must wear </a:t>
            </a:r>
            <a:r>
              <a:rPr lang="en-US" sz="1400" dirty="0" smtClean="0">
                <a:solidFill>
                  <a:schemeClr val="tx2"/>
                </a:solidFill>
              </a:rPr>
              <a:t>PPE</a:t>
            </a:r>
            <a:endParaRPr lang="en-US" sz="1100" b="1" dirty="0" smtClean="0">
              <a:solidFill>
                <a:srgbClr val="FF0000"/>
              </a:solidFill>
            </a:endParaRPr>
          </a:p>
        </p:txBody>
      </p:sp>
      <p:sp>
        <p:nvSpPr>
          <p:cNvPr id="4" name="Rectangle 3"/>
          <p:cNvSpPr/>
          <p:nvPr/>
        </p:nvSpPr>
        <p:spPr>
          <a:xfrm>
            <a:off x="249767" y="5694061"/>
            <a:ext cx="4038600" cy="738664"/>
          </a:xfrm>
          <a:prstGeom prst="rect">
            <a:avLst/>
          </a:prstGeom>
          <a:gradFill flip="none" rotWithShape="1">
            <a:gsLst>
              <a:gs pos="4400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0">
            <a:scrgbClr r="0" g="0" b="0"/>
          </a:lnRef>
          <a:fillRef idx="1003">
            <a:schemeClr val="lt2"/>
          </a:fillRef>
          <a:effectRef idx="0">
            <a:scrgbClr r="0" g="0" b="0"/>
          </a:effectRef>
          <a:fontRef idx="major"/>
        </p:style>
        <p:txBody>
          <a:bodyPr wrap="square">
            <a:spAutoFit/>
          </a:bodyPr>
          <a:lstStyle/>
          <a:p>
            <a:r>
              <a:rPr lang="en-US" sz="1400" b="1" dirty="0">
                <a:solidFill>
                  <a:schemeClr val="tx2"/>
                </a:solidFill>
              </a:rPr>
              <a:t>Please consult with your respective Program Directors /</a:t>
            </a:r>
            <a:r>
              <a:rPr lang="en-US" sz="1400" b="1" dirty="0" smtClean="0">
                <a:solidFill>
                  <a:schemeClr val="tx2"/>
                </a:solidFill>
              </a:rPr>
              <a:t>Clinical Advisors for </a:t>
            </a:r>
            <a:r>
              <a:rPr lang="en-US" sz="1400" b="1" dirty="0">
                <a:solidFill>
                  <a:schemeClr val="tx2"/>
                </a:solidFill>
              </a:rPr>
              <a:t>individual case </a:t>
            </a:r>
            <a:r>
              <a:rPr lang="en-US" sz="1400" b="1" dirty="0" smtClean="0">
                <a:solidFill>
                  <a:schemeClr val="tx2"/>
                </a:solidFill>
              </a:rPr>
              <a:t>management.</a:t>
            </a:r>
            <a:endParaRPr lang="en-US" sz="1400" b="1" dirty="0">
              <a:solidFill>
                <a:schemeClr val="tx2"/>
              </a:solidFill>
            </a:endParaRPr>
          </a:p>
        </p:txBody>
      </p:sp>
    </p:spTree>
    <p:extLst>
      <p:ext uri="{BB962C8B-B14F-4D97-AF65-F5344CB8AC3E}">
        <p14:creationId xmlns:p14="http://schemas.microsoft.com/office/powerpoint/2010/main" val="582914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bg1"/>
                </a:solidFill>
              </a:rPr>
              <a:t>Patient Screening Protocols</a:t>
            </a:r>
            <a:r>
              <a:rPr lang="en-US" sz="3200" dirty="0">
                <a:solidFill>
                  <a:schemeClr val="accent2"/>
                </a:solidFill>
              </a:rPr>
              <a:t/>
            </a:r>
            <a:br>
              <a:rPr lang="en-US" sz="3200" dirty="0">
                <a:solidFill>
                  <a:schemeClr val="accent2"/>
                </a:solidFill>
              </a:rPr>
            </a:br>
            <a:endParaRPr lang="en-US" sz="3200" dirty="0"/>
          </a:p>
        </p:txBody>
      </p:sp>
      <p:sp>
        <p:nvSpPr>
          <p:cNvPr id="5" name="Slide Number Placeholder 4"/>
          <p:cNvSpPr>
            <a:spLocks noGrp="1"/>
          </p:cNvSpPr>
          <p:nvPr>
            <p:ph type="sldNum" sz="quarter" idx="12"/>
          </p:nvPr>
        </p:nvSpPr>
        <p:spPr/>
        <p:txBody>
          <a:bodyPr/>
          <a:lstStyle/>
          <a:p>
            <a:fld id="{0E5E2B3B-36DF-43D2-964E-5D0735EC1E02}" type="slidenum">
              <a:rPr lang="en-US" smtClean="0"/>
              <a:t>11</a:t>
            </a:fld>
            <a:endParaRPr lang="en-US"/>
          </a:p>
        </p:txBody>
      </p:sp>
      <p:sp>
        <p:nvSpPr>
          <p:cNvPr id="3" name="Text Placeholder 2"/>
          <p:cNvSpPr>
            <a:spLocks noGrp="1"/>
          </p:cNvSpPr>
          <p:nvPr>
            <p:ph type="body" idx="4294967295"/>
          </p:nvPr>
        </p:nvSpPr>
        <p:spPr>
          <a:xfrm>
            <a:off x="228600" y="1066800"/>
            <a:ext cx="8305800" cy="3962400"/>
          </a:xfrm>
        </p:spPr>
        <p:txBody>
          <a:bodyPr numCol="1">
            <a:noAutofit/>
          </a:bodyPr>
          <a:lstStyle/>
          <a:p>
            <a:pPr marL="285750" indent="-285750" algn="l">
              <a:buFont typeface="Wingdings" panose="05000000000000000000" pitchFamily="2" charset="2"/>
              <a:buChar char="§"/>
            </a:pPr>
            <a:endParaRPr lang="en-US" sz="1600" dirty="0" smtClean="0">
              <a:solidFill>
                <a:schemeClr val="tx2"/>
              </a:solidFill>
            </a:endParaRPr>
          </a:p>
          <a:p>
            <a:pPr marL="285750" indent="-285750" algn="l">
              <a:buFont typeface="Wingdings" panose="05000000000000000000" pitchFamily="2" charset="2"/>
              <a:buChar char="§"/>
            </a:pPr>
            <a:endParaRPr lang="en-US" sz="1600" dirty="0">
              <a:solidFill>
                <a:schemeClr val="tx2"/>
              </a:solidFill>
            </a:endParaRPr>
          </a:p>
          <a:p>
            <a:pPr marL="285750" indent="-285750" algn="l">
              <a:buFont typeface="Arial" panose="020B0604020202020204" pitchFamily="34" charset="0"/>
              <a:buChar char="•"/>
            </a:pPr>
            <a:r>
              <a:rPr lang="en-US" sz="1600" dirty="0" smtClean="0">
                <a:solidFill>
                  <a:schemeClr val="tx2"/>
                </a:solidFill>
              </a:rPr>
              <a:t>Prior to booking an appointment, the patient must be screened for COVID-19 risk by using the Patient Screening and Consent Form (page 12)</a:t>
            </a:r>
          </a:p>
          <a:p>
            <a:pPr marL="285750" indent="-285750" algn="l">
              <a:buFont typeface="Wingdings" panose="05000000000000000000" pitchFamily="2" charset="2"/>
              <a:buChar char="§"/>
            </a:pPr>
            <a:r>
              <a:rPr lang="en-US" sz="1600" dirty="0" smtClean="0">
                <a:solidFill>
                  <a:schemeClr val="tx2"/>
                </a:solidFill>
              </a:rPr>
              <a:t>This </a:t>
            </a:r>
            <a:r>
              <a:rPr lang="en-US" sz="1600" dirty="0">
                <a:solidFill>
                  <a:schemeClr val="tx2"/>
                </a:solidFill>
              </a:rPr>
              <a:t>includes asking patients: </a:t>
            </a:r>
            <a:endParaRPr lang="en-US" sz="1600" dirty="0" smtClean="0">
              <a:solidFill>
                <a:schemeClr val="tx2"/>
              </a:solidFill>
            </a:endParaRPr>
          </a:p>
          <a:p>
            <a:pPr marL="742950" lvl="1" indent="-285750">
              <a:buFont typeface="Wingdings" panose="05000000000000000000" pitchFamily="2" charset="2"/>
              <a:buChar char="§"/>
            </a:pPr>
            <a:r>
              <a:rPr lang="en-US" sz="1600" b="1" dirty="0" smtClean="0">
                <a:solidFill>
                  <a:schemeClr val="tx2"/>
                </a:solidFill>
              </a:rPr>
              <a:t>if </a:t>
            </a:r>
            <a:r>
              <a:rPr lang="en-US" sz="1600" b="1" dirty="0">
                <a:solidFill>
                  <a:schemeClr val="tx2"/>
                </a:solidFill>
              </a:rPr>
              <a:t>they have symptoms of COVID-19 </a:t>
            </a:r>
          </a:p>
          <a:p>
            <a:pPr marL="742950" lvl="1" indent="-285750">
              <a:buFont typeface="Wingdings" panose="05000000000000000000" pitchFamily="2" charset="2"/>
              <a:buChar char="§"/>
            </a:pPr>
            <a:r>
              <a:rPr lang="en-US" sz="1600" b="1" dirty="0" smtClean="0">
                <a:solidFill>
                  <a:schemeClr val="tx2"/>
                </a:solidFill>
              </a:rPr>
              <a:t>if </a:t>
            </a:r>
            <a:r>
              <a:rPr lang="en-US" sz="1600" b="1" dirty="0">
                <a:solidFill>
                  <a:schemeClr val="tx2"/>
                </a:solidFill>
              </a:rPr>
              <a:t>they have had close contact or have been in isolation with a suspected case in the last 14 days </a:t>
            </a:r>
          </a:p>
          <a:p>
            <a:pPr marL="742950" lvl="1" indent="-285750">
              <a:buFont typeface="Wingdings" panose="05000000000000000000" pitchFamily="2" charset="2"/>
              <a:buChar char="§"/>
            </a:pPr>
            <a:r>
              <a:rPr lang="en-US" sz="1600" b="1" dirty="0" smtClean="0">
                <a:solidFill>
                  <a:schemeClr val="tx2"/>
                </a:solidFill>
              </a:rPr>
              <a:t>if </a:t>
            </a:r>
            <a:r>
              <a:rPr lang="en-US" sz="1600" b="1" dirty="0">
                <a:solidFill>
                  <a:schemeClr val="tx2"/>
                </a:solidFill>
              </a:rPr>
              <a:t>they have travelled internationally in the last 14 </a:t>
            </a:r>
            <a:r>
              <a:rPr lang="en-US" sz="1600" b="1" dirty="0" smtClean="0">
                <a:solidFill>
                  <a:schemeClr val="tx2"/>
                </a:solidFill>
              </a:rPr>
              <a:t>days</a:t>
            </a:r>
          </a:p>
          <a:p>
            <a:pPr marL="285750" indent="-285750" algn="l">
              <a:buFont typeface="Wingdings" panose="05000000000000000000" pitchFamily="2" charset="2"/>
              <a:buChar char="§"/>
            </a:pPr>
            <a:r>
              <a:rPr lang="en-US" sz="1600" dirty="0" smtClean="0">
                <a:solidFill>
                  <a:schemeClr val="tx2"/>
                </a:solidFill>
              </a:rPr>
              <a:t>When the patient arrives for their appointment, their pre-screening responses must be confirmed and recorded in their record </a:t>
            </a:r>
          </a:p>
          <a:p>
            <a:pPr marL="285750" indent="-285750" algn="l">
              <a:buFont typeface="Wingdings" panose="05000000000000000000" pitchFamily="2" charset="2"/>
              <a:buChar char="§"/>
            </a:pPr>
            <a:r>
              <a:rPr lang="en-US" sz="1600" dirty="0">
                <a:solidFill>
                  <a:schemeClr val="tx2"/>
                </a:solidFill>
              </a:rPr>
              <a:t>If the patient has symptoms of COVID-19 and may be infective, </a:t>
            </a:r>
            <a:r>
              <a:rPr lang="en-US" sz="1600" b="1" dirty="0" smtClean="0">
                <a:solidFill>
                  <a:srgbClr val="FF0000"/>
                </a:solidFill>
              </a:rPr>
              <a:t>in-person </a:t>
            </a:r>
            <a:r>
              <a:rPr lang="en-US" sz="1600" b="1" dirty="0">
                <a:solidFill>
                  <a:srgbClr val="FF0000"/>
                </a:solidFill>
              </a:rPr>
              <a:t>assessment and treatment </a:t>
            </a:r>
            <a:r>
              <a:rPr lang="en-US" sz="1600" b="1" dirty="0" smtClean="0">
                <a:solidFill>
                  <a:srgbClr val="FF0000"/>
                </a:solidFill>
              </a:rPr>
              <a:t>must be deferred </a:t>
            </a:r>
            <a:r>
              <a:rPr lang="en-US" sz="1600" dirty="0" smtClean="0">
                <a:solidFill>
                  <a:schemeClr val="tx2"/>
                </a:solidFill>
              </a:rPr>
              <a:t>or </a:t>
            </a:r>
            <a:r>
              <a:rPr lang="en-US" sz="1600" dirty="0">
                <a:solidFill>
                  <a:schemeClr val="tx2"/>
                </a:solidFill>
              </a:rPr>
              <a:t>alternatively provide care by virtual means. </a:t>
            </a:r>
            <a:endParaRPr lang="en-US" sz="1600" dirty="0" smtClean="0">
              <a:solidFill>
                <a:schemeClr val="tx2"/>
              </a:solidFill>
            </a:endParaRPr>
          </a:p>
          <a:p>
            <a:pPr marL="285750" indent="-285750" algn="l">
              <a:buFont typeface="Wingdings" panose="05000000000000000000" pitchFamily="2" charset="2"/>
              <a:buChar char="§"/>
            </a:pPr>
            <a:r>
              <a:rPr lang="en-US" sz="1600" dirty="0">
                <a:solidFill>
                  <a:srgbClr val="FF0000"/>
                </a:solidFill>
              </a:rPr>
              <a:t>If the patient is COVID-positive, treatment should be provided in a hospital or tertiary care </a:t>
            </a:r>
            <a:r>
              <a:rPr lang="en-US" sz="1600" dirty="0" smtClean="0">
                <a:solidFill>
                  <a:srgbClr val="FF0000"/>
                </a:solidFill>
              </a:rPr>
              <a:t>facility</a:t>
            </a:r>
          </a:p>
          <a:p>
            <a:pPr marL="285750" indent="-285750" algn="l">
              <a:buFont typeface="Wingdings" panose="05000000000000000000" pitchFamily="2" charset="2"/>
              <a:buChar char="§"/>
            </a:pPr>
            <a:r>
              <a:rPr lang="en-US" sz="1600" dirty="0" smtClean="0">
                <a:solidFill>
                  <a:schemeClr val="tx1"/>
                </a:solidFill>
              </a:rPr>
              <a:t>Along with the screening form, the Personal Contact Log Form must be filled for each appointment</a:t>
            </a:r>
          </a:p>
          <a:p>
            <a:pPr marL="285750" indent="-285750" algn="l">
              <a:buFont typeface="Wingdings" panose="05000000000000000000" pitchFamily="2" charset="2"/>
              <a:buChar char="§"/>
            </a:pPr>
            <a:r>
              <a:rPr lang="en-US" sz="1600" dirty="0" smtClean="0">
                <a:solidFill>
                  <a:schemeClr val="tx1"/>
                </a:solidFill>
              </a:rPr>
              <a:t>Once completed, both forms must be uploaded into the patient record in </a:t>
            </a:r>
            <a:r>
              <a:rPr lang="en-US" sz="1600" dirty="0" err="1" smtClean="0">
                <a:solidFill>
                  <a:schemeClr val="tx1"/>
                </a:solidFill>
              </a:rPr>
              <a:t>Romexis</a:t>
            </a:r>
            <a:endParaRPr lang="en-US" sz="1600" dirty="0">
              <a:solidFill>
                <a:schemeClr val="tx1"/>
              </a:solidFill>
            </a:endParaRPr>
          </a:p>
        </p:txBody>
      </p:sp>
    </p:spTree>
    <p:extLst>
      <p:ext uri="{BB962C8B-B14F-4D97-AF65-F5344CB8AC3E}">
        <p14:creationId xmlns:p14="http://schemas.microsoft.com/office/powerpoint/2010/main" val="2067939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16459"/>
            <a:ext cx="8962768" cy="5852849"/>
          </a:xfrm>
          <a:prstGeom prst="rect">
            <a:avLst/>
          </a:prstGeom>
        </p:spPr>
      </p:pic>
      <p:sp>
        <p:nvSpPr>
          <p:cNvPr id="4" name="Slide Number Placeholder 3"/>
          <p:cNvSpPr>
            <a:spLocks noGrp="1"/>
          </p:cNvSpPr>
          <p:nvPr>
            <p:ph type="sldNum" sz="quarter" idx="12"/>
          </p:nvPr>
        </p:nvSpPr>
        <p:spPr/>
        <p:txBody>
          <a:bodyPr/>
          <a:lstStyle/>
          <a:p>
            <a:fld id="{0E5E2B3B-36DF-43D2-964E-5D0735EC1E02}" type="slidenum">
              <a:rPr lang="en-US" smtClean="0"/>
              <a:t>12</a:t>
            </a:fld>
            <a:endParaRPr lang="en-US"/>
          </a:p>
        </p:txBody>
      </p:sp>
      <p:sp>
        <p:nvSpPr>
          <p:cNvPr id="5" name="Rectangle 4"/>
          <p:cNvSpPr/>
          <p:nvPr/>
        </p:nvSpPr>
        <p:spPr>
          <a:xfrm>
            <a:off x="1787015" y="304800"/>
            <a:ext cx="5782352" cy="523220"/>
          </a:xfrm>
          <a:prstGeom prst="rect">
            <a:avLst/>
          </a:prstGeom>
        </p:spPr>
        <p:txBody>
          <a:bodyPr wrap="none">
            <a:spAutoFit/>
          </a:bodyPr>
          <a:lstStyle/>
          <a:p>
            <a:pPr algn="ctr"/>
            <a:r>
              <a:rPr lang="en-US" sz="2800" b="1" dirty="0" smtClean="0">
                <a:solidFill>
                  <a:schemeClr val="bg1"/>
                </a:solidFill>
              </a:rPr>
              <a:t>Patient Screening and Consent Form</a:t>
            </a:r>
            <a:endParaRPr lang="en-US" sz="2800" dirty="0"/>
          </a:p>
        </p:txBody>
      </p:sp>
    </p:spTree>
    <p:extLst>
      <p:ext uri="{BB962C8B-B14F-4D97-AF65-F5344CB8AC3E}">
        <p14:creationId xmlns:p14="http://schemas.microsoft.com/office/powerpoint/2010/main" val="2579175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5E2B3B-36DF-43D2-964E-5D0735EC1E02}" type="slidenum">
              <a:rPr lang="en-US" smtClean="0"/>
              <a:t>13</a:t>
            </a:fld>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143000"/>
            <a:ext cx="5069456" cy="5334000"/>
          </a:xfrm>
          <a:prstGeom prst="rect">
            <a:avLst/>
          </a:prstGeom>
        </p:spPr>
      </p:pic>
      <p:sp>
        <p:nvSpPr>
          <p:cNvPr id="4" name="Rectangle 3"/>
          <p:cNvSpPr/>
          <p:nvPr/>
        </p:nvSpPr>
        <p:spPr>
          <a:xfrm>
            <a:off x="2447562" y="228600"/>
            <a:ext cx="4544834" cy="523220"/>
          </a:xfrm>
          <a:prstGeom prst="rect">
            <a:avLst/>
          </a:prstGeom>
        </p:spPr>
        <p:txBody>
          <a:bodyPr wrap="none">
            <a:spAutoFit/>
          </a:bodyPr>
          <a:lstStyle/>
          <a:p>
            <a:pPr algn="ctr"/>
            <a:r>
              <a:rPr lang="en-US" sz="2800" b="1" dirty="0" smtClean="0">
                <a:solidFill>
                  <a:schemeClr val="bg1"/>
                </a:solidFill>
              </a:rPr>
              <a:t>Personal Contact Log  Form</a:t>
            </a:r>
            <a:endParaRPr lang="en-US" sz="2800" dirty="0"/>
          </a:p>
        </p:txBody>
      </p:sp>
    </p:spTree>
    <p:extLst>
      <p:ext uri="{BB962C8B-B14F-4D97-AF65-F5344CB8AC3E}">
        <p14:creationId xmlns:p14="http://schemas.microsoft.com/office/powerpoint/2010/main" val="826687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How to Access Screening Consent &amp; Personal Contact Log Forms Electronically</a:t>
            </a:r>
            <a:endParaRPr lang="en-US" sz="2800" b="1"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133600"/>
            <a:ext cx="4329252" cy="3886200"/>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199" y="2819400"/>
            <a:ext cx="4662845" cy="3710409"/>
          </a:xfrm>
          <a:prstGeom prst="rect">
            <a:avLst/>
          </a:prstGeom>
        </p:spPr>
      </p:pic>
      <p:sp>
        <p:nvSpPr>
          <p:cNvPr id="5" name="Oval 4"/>
          <p:cNvSpPr/>
          <p:nvPr/>
        </p:nvSpPr>
        <p:spPr>
          <a:xfrm>
            <a:off x="189470" y="1750541"/>
            <a:ext cx="533400"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chemeClr val="bg1"/>
                </a:solidFill>
              </a:rPr>
              <a:t>1</a:t>
            </a:r>
            <a:endParaRPr lang="en-US" sz="2800" b="1" dirty="0">
              <a:solidFill>
                <a:schemeClr val="bg1"/>
              </a:solidFill>
            </a:endParaRPr>
          </a:p>
        </p:txBody>
      </p:sp>
      <p:sp>
        <p:nvSpPr>
          <p:cNvPr id="6" name="Oval 5"/>
          <p:cNvSpPr/>
          <p:nvPr/>
        </p:nvSpPr>
        <p:spPr>
          <a:xfrm>
            <a:off x="4300150" y="2362200"/>
            <a:ext cx="533400"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chemeClr val="bg1"/>
                </a:solidFill>
              </a:rPr>
              <a:t>2</a:t>
            </a:r>
            <a:endParaRPr lang="en-US" sz="2800" b="1" dirty="0">
              <a:solidFill>
                <a:schemeClr val="bg1"/>
              </a:solidFill>
            </a:endParaRPr>
          </a:p>
        </p:txBody>
      </p:sp>
      <p:sp>
        <p:nvSpPr>
          <p:cNvPr id="8" name="Slide Number Placeholder 7"/>
          <p:cNvSpPr>
            <a:spLocks noGrp="1"/>
          </p:cNvSpPr>
          <p:nvPr>
            <p:ph type="sldNum" sz="quarter" idx="12"/>
          </p:nvPr>
        </p:nvSpPr>
        <p:spPr/>
        <p:txBody>
          <a:bodyPr/>
          <a:lstStyle/>
          <a:p>
            <a:fld id="{0E5E2B3B-36DF-43D2-964E-5D0735EC1E02}" type="slidenum">
              <a:rPr lang="en-US" smtClean="0"/>
              <a:t>14</a:t>
            </a:fld>
            <a:endParaRPr lang="en-US"/>
          </a:p>
        </p:txBody>
      </p:sp>
    </p:spTree>
    <p:extLst>
      <p:ext uri="{BB962C8B-B14F-4D97-AF65-F5344CB8AC3E}">
        <p14:creationId xmlns:p14="http://schemas.microsoft.com/office/powerpoint/2010/main" val="3541202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How to Access Screening Consent &amp; Personal Contact Log Forms </a:t>
            </a:r>
            <a:r>
              <a:rPr lang="en-US" sz="3200" b="1" dirty="0" smtClean="0"/>
              <a:t>Electronically </a:t>
            </a:r>
            <a:r>
              <a:rPr lang="en-US" sz="2000" dirty="0" smtClean="0"/>
              <a:t>(continued)</a:t>
            </a:r>
            <a:endParaRPr lang="en-US" sz="20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32241"/>
            <a:ext cx="4956943" cy="4055074"/>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578" y="2743200"/>
            <a:ext cx="4986168" cy="3819952"/>
          </a:xfrm>
          <a:prstGeom prst="rect">
            <a:avLst/>
          </a:prstGeom>
        </p:spPr>
      </p:pic>
      <p:sp>
        <p:nvSpPr>
          <p:cNvPr id="7" name="Oval 6"/>
          <p:cNvSpPr/>
          <p:nvPr/>
        </p:nvSpPr>
        <p:spPr>
          <a:xfrm>
            <a:off x="187411" y="1143000"/>
            <a:ext cx="533400"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a:solidFill>
                  <a:schemeClr val="bg1"/>
                </a:solidFill>
              </a:rPr>
              <a:t>3</a:t>
            </a:r>
          </a:p>
        </p:txBody>
      </p:sp>
      <p:sp>
        <p:nvSpPr>
          <p:cNvPr id="8" name="Oval 7"/>
          <p:cNvSpPr/>
          <p:nvPr/>
        </p:nvSpPr>
        <p:spPr>
          <a:xfrm>
            <a:off x="4038600" y="2286000"/>
            <a:ext cx="533400"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a:solidFill>
                  <a:schemeClr val="bg1"/>
                </a:solidFill>
              </a:rPr>
              <a:t>4</a:t>
            </a:r>
          </a:p>
        </p:txBody>
      </p:sp>
      <p:sp>
        <p:nvSpPr>
          <p:cNvPr id="9" name="Slide Number Placeholder 8"/>
          <p:cNvSpPr>
            <a:spLocks noGrp="1"/>
          </p:cNvSpPr>
          <p:nvPr>
            <p:ph type="sldNum" sz="quarter" idx="12"/>
          </p:nvPr>
        </p:nvSpPr>
        <p:spPr/>
        <p:txBody>
          <a:bodyPr/>
          <a:lstStyle/>
          <a:p>
            <a:fld id="{0E5E2B3B-36DF-43D2-964E-5D0735EC1E02}" type="slidenum">
              <a:rPr lang="en-US" smtClean="0"/>
              <a:t>15</a:t>
            </a:fld>
            <a:endParaRPr lang="en-US"/>
          </a:p>
        </p:txBody>
      </p:sp>
    </p:spTree>
    <p:extLst>
      <p:ext uri="{BB962C8B-B14F-4D97-AF65-F5344CB8AC3E}">
        <p14:creationId xmlns:p14="http://schemas.microsoft.com/office/powerpoint/2010/main" val="2300532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How to Access Screening Consent &amp; Personal Contact Log Forms </a:t>
            </a:r>
            <a:r>
              <a:rPr lang="en-US" sz="3200" b="1" dirty="0" smtClean="0"/>
              <a:t>Electronically </a:t>
            </a:r>
            <a:r>
              <a:rPr lang="en-US" sz="2000" dirty="0" smtClean="0"/>
              <a:t>(continued)</a:t>
            </a:r>
            <a:endParaRPr lang="en-US" sz="2000" dirty="0"/>
          </a:p>
        </p:txBody>
      </p:sp>
      <p:sp>
        <p:nvSpPr>
          <p:cNvPr id="7" name="Oval 6"/>
          <p:cNvSpPr/>
          <p:nvPr/>
        </p:nvSpPr>
        <p:spPr>
          <a:xfrm>
            <a:off x="1600200" y="1828800"/>
            <a:ext cx="533400"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chemeClr val="bg1"/>
                </a:solidFill>
              </a:rPr>
              <a:t>5</a:t>
            </a:r>
            <a:endParaRPr lang="en-US" sz="2800" b="1" dirty="0">
              <a:solidFill>
                <a:schemeClr val="bg1"/>
              </a:solidFill>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511" y="2302476"/>
            <a:ext cx="5931958" cy="4148493"/>
          </a:xfrm>
          <a:prstGeom prst="rect">
            <a:avLst/>
          </a:prstGeom>
        </p:spPr>
      </p:pic>
      <p:sp>
        <p:nvSpPr>
          <p:cNvPr id="4" name="Slide Number Placeholder 3"/>
          <p:cNvSpPr>
            <a:spLocks noGrp="1"/>
          </p:cNvSpPr>
          <p:nvPr>
            <p:ph type="sldNum" sz="quarter" idx="12"/>
          </p:nvPr>
        </p:nvSpPr>
        <p:spPr/>
        <p:txBody>
          <a:bodyPr/>
          <a:lstStyle/>
          <a:p>
            <a:fld id="{0E5E2B3B-36DF-43D2-964E-5D0735EC1E02}" type="slidenum">
              <a:rPr lang="en-US" smtClean="0"/>
              <a:t>16</a:t>
            </a:fld>
            <a:endParaRPr lang="en-US"/>
          </a:p>
        </p:txBody>
      </p:sp>
    </p:spTree>
    <p:extLst>
      <p:ext uri="{BB962C8B-B14F-4D97-AF65-F5344CB8AC3E}">
        <p14:creationId xmlns:p14="http://schemas.microsoft.com/office/powerpoint/2010/main" val="2580364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How to Access Screening Consent &amp; Personal Contact Log Forms </a:t>
            </a:r>
            <a:r>
              <a:rPr lang="en-US" sz="3200" b="1" dirty="0" smtClean="0"/>
              <a:t>Electronically </a:t>
            </a:r>
            <a:r>
              <a:rPr lang="en-US" sz="2000" dirty="0" smtClean="0"/>
              <a:t>(continued)</a:t>
            </a:r>
            <a:endParaRPr lang="en-US" sz="20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84" y="1981200"/>
            <a:ext cx="7658100" cy="4554818"/>
          </a:xfrm>
          <a:prstGeom prst="rect">
            <a:avLst/>
          </a:prstGeom>
        </p:spPr>
      </p:pic>
      <p:sp>
        <p:nvSpPr>
          <p:cNvPr id="7" name="Oval 6"/>
          <p:cNvSpPr/>
          <p:nvPr/>
        </p:nvSpPr>
        <p:spPr>
          <a:xfrm>
            <a:off x="762000" y="1999291"/>
            <a:ext cx="533400"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chemeClr val="bg1"/>
                </a:solidFill>
              </a:rPr>
              <a:t>6</a:t>
            </a:r>
            <a:endParaRPr lang="en-US" sz="2800" b="1" dirty="0">
              <a:solidFill>
                <a:schemeClr val="bg1"/>
              </a:solidFill>
            </a:endParaRPr>
          </a:p>
        </p:txBody>
      </p:sp>
      <p:sp>
        <p:nvSpPr>
          <p:cNvPr id="6" name="Slide Number Placeholder 5"/>
          <p:cNvSpPr>
            <a:spLocks noGrp="1"/>
          </p:cNvSpPr>
          <p:nvPr>
            <p:ph type="sldNum" sz="quarter" idx="12"/>
          </p:nvPr>
        </p:nvSpPr>
        <p:spPr/>
        <p:txBody>
          <a:bodyPr/>
          <a:lstStyle/>
          <a:p>
            <a:fld id="{0E5E2B3B-36DF-43D2-964E-5D0735EC1E02}" type="slidenum">
              <a:rPr lang="en-US" smtClean="0"/>
              <a:t>17</a:t>
            </a:fld>
            <a:endParaRPr lang="en-US"/>
          </a:p>
        </p:txBody>
      </p:sp>
    </p:spTree>
    <p:extLst>
      <p:ext uri="{BB962C8B-B14F-4D97-AF65-F5344CB8AC3E}">
        <p14:creationId xmlns:p14="http://schemas.microsoft.com/office/powerpoint/2010/main" val="2944502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How to Access Screening Consent &amp; Personal Contact Log Forms </a:t>
            </a:r>
            <a:r>
              <a:rPr lang="en-US" sz="3200" b="1" dirty="0" smtClean="0"/>
              <a:t>Electronically </a:t>
            </a:r>
            <a:r>
              <a:rPr lang="en-US" sz="2000" dirty="0" smtClean="0"/>
              <a:t>(continued)</a:t>
            </a:r>
            <a:endParaRPr lang="en-US" sz="20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89052"/>
            <a:ext cx="8686800" cy="4796528"/>
          </a:xfrm>
          <a:prstGeom prst="rect">
            <a:avLst/>
          </a:prstGeom>
        </p:spPr>
      </p:pic>
      <p:sp>
        <p:nvSpPr>
          <p:cNvPr id="7" name="Oval 6"/>
          <p:cNvSpPr/>
          <p:nvPr/>
        </p:nvSpPr>
        <p:spPr>
          <a:xfrm>
            <a:off x="457200" y="1981200"/>
            <a:ext cx="533400"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chemeClr val="bg1"/>
                </a:solidFill>
              </a:rPr>
              <a:t>7</a:t>
            </a:r>
            <a:endParaRPr lang="en-US" sz="2800" b="1" dirty="0">
              <a:solidFill>
                <a:schemeClr val="bg1"/>
              </a:solidFill>
            </a:endParaRPr>
          </a:p>
        </p:txBody>
      </p:sp>
      <p:sp>
        <p:nvSpPr>
          <p:cNvPr id="3" name="Slide Number Placeholder 2"/>
          <p:cNvSpPr>
            <a:spLocks noGrp="1"/>
          </p:cNvSpPr>
          <p:nvPr>
            <p:ph type="sldNum" sz="quarter" idx="12"/>
          </p:nvPr>
        </p:nvSpPr>
        <p:spPr/>
        <p:txBody>
          <a:bodyPr/>
          <a:lstStyle/>
          <a:p>
            <a:fld id="{0E5E2B3B-36DF-43D2-964E-5D0735EC1E02}" type="slidenum">
              <a:rPr lang="en-US" smtClean="0"/>
              <a:t>18</a:t>
            </a:fld>
            <a:endParaRPr lang="en-US"/>
          </a:p>
        </p:txBody>
      </p:sp>
    </p:spTree>
    <p:extLst>
      <p:ext uri="{BB962C8B-B14F-4D97-AF65-F5344CB8AC3E}">
        <p14:creationId xmlns:p14="http://schemas.microsoft.com/office/powerpoint/2010/main" val="422363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76800"/>
          </a:xfrm>
        </p:spPr>
        <p:txBody>
          <a:bodyPr>
            <a:noAutofit/>
          </a:bodyPr>
          <a:lstStyle/>
          <a:p>
            <a:r>
              <a:rPr lang="en-US" sz="1400" dirty="0"/>
              <a:t>Patients are encouraged to attend the clinic wearing a mask and must perform hand salinization at </a:t>
            </a:r>
            <a:r>
              <a:rPr lang="en-US" sz="1400" dirty="0" smtClean="0"/>
              <a:t>arrival.  A mask is provided if not in use.</a:t>
            </a:r>
            <a:endParaRPr lang="en-US" sz="1400" dirty="0"/>
          </a:p>
          <a:p>
            <a:pPr lvl="0"/>
            <a:r>
              <a:rPr lang="en-US" sz="1400" dirty="0" smtClean="0"/>
              <a:t>Once arrived, have patient proceed to designated Temperature Screening Station at ground floor clinic entrance.</a:t>
            </a:r>
          </a:p>
          <a:p>
            <a:pPr lvl="0"/>
            <a:r>
              <a:rPr lang="en-US" sz="1400" dirty="0" smtClean="0"/>
              <a:t>Greeter/Triage Person opens the door for the patient.</a:t>
            </a:r>
          </a:p>
          <a:p>
            <a:pPr lvl="0"/>
            <a:r>
              <a:rPr lang="en-US" sz="1400" dirty="0" smtClean="0"/>
              <a:t>Screen patient for signs of acute respiratory illness – ask  questions from  </a:t>
            </a:r>
            <a:r>
              <a:rPr lang="en-US" sz="1400" b="1" dirty="0" smtClean="0"/>
              <a:t>COVID-19 </a:t>
            </a:r>
            <a:r>
              <a:rPr lang="en-US" sz="1400" b="1" dirty="0"/>
              <a:t>Patient Screening and Consent Form </a:t>
            </a:r>
            <a:endParaRPr lang="en-US" sz="1400" dirty="0" smtClean="0"/>
          </a:p>
          <a:p>
            <a:pPr lvl="0"/>
            <a:r>
              <a:rPr lang="en-US" sz="1400" dirty="0" smtClean="0"/>
              <a:t>Direct </a:t>
            </a:r>
            <a:r>
              <a:rPr lang="en-US" sz="1400" dirty="0"/>
              <a:t>patient to temperature taking </a:t>
            </a:r>
            <a:r>
              <a:rPr lang="en-US" sz="1400" dirty="0" smtClean="0"/>
              <a:t>station</a:t>
            </a:r>
            <a:endParaRPr lang="en-US" sz="1400" dirty="0"/>
          </a:p>
          <a:p>
            <a:pPr lvl="1"/>
            <a:r>
              <a:rPr lang="en-US" sz="1400" dirty="0"/>
              <a:t>Patient </a:t>
            </a:r>
            <a:r>
              <a:rPr lang="en-US" sz="1400" dirty="0" smtClean="0"/>
              <a:t>is </a:t>
            </a:r>
            <a:r>
              <a:rPr lang="en-US" sz="1400" dirty="0"/>
              <a:t>asked to sanitize hands, then  to open </a:t>
            </a:r>
            <a:r>
              <a:rPr lang="en-US" sz="1400" dirty="0" err="1" smtClean="0"/>
              <a:t>Tempodot</a:t>
            </a:r>
            <a:r>
              <a:rPr lang="en-US" sz="1400" dirty="0"/>
              <a:t>, wear </a:t>
            </a:r>
            <a:r>
              <a:rPr lang="en-US" sz="1400" dirty="0" err="1"/>
              <a:t>overgloves</a:t>
            </a:r>
            <a:r>
              <a:rPr lang="en-US" sz="1400" dirty="0"/>
              <a:t> and self-measure temperature (show visual instructions in cart)</a:t>
            </a:r>
          </a:p>
          <a:p>
            <a:pPr lvl="1"/>
            <a:r>
              <a:rPr lang="en-US" sz="1400" dirty="0" smtClean="0"/>
              <a:t>Set </a:t>
            </a:r>
            <a:r>
              <a:rPr lang="en-US" sz="1400" dirty="0"/>
              <a:t>1 minute timer</a:t>
            </a:r>
          </a:p>
          <a:p>
            <a:pPr lvl="1"/>
            <a:r>
              <a:rPr lang="en-US" sz="1400" dirty="0"/>
              <a:t>Check temperature reading and record the patient’s temperature. </a:t>
            </a:r>
          </a:p>
          <a:p>
            <a:pPr lvl="1"/>
            <a:r>
              <a:rPr lang="en-US" sz="1400" dirty="0" smtClean="0"/>
              <a:t>Ask </a:t>
            </a:r>
            <a:r>
              <a:rPr lang="en-US" sz="1400" dirty="0"/>
              <a:t>patient to discard </a:t>
            </a:r>
            <a:r>
              <a:rPr lang="en-US" sz="1400" dirty="0" err="1"/>
              <a:t>Tempodot</a:t>
            </a:r>
            <a:r>
              <a:rPr lang="en-US" sz="1400" dirty="0"/>
              <a:t> in paper </a:t>
            </a:r>
            <a:r>
              <a:rPr lang="en-US" sz="1400" dirty="0" smtClean="0"/>
              <a:t>bag</a:t>
            </a:r>
          </a:p>
          <a:p>
            <a:pPr lvl="1"/>
            <a:r>
              <a:rPr lang="en-US" sz="1400" dirty="0" smtClean="0"/>
              <a:t>Inform the provider of the patient’s responses to the screening questions and the temperature reading. The provider enters patient responses on the electronic screening form  and obtains the patient’s electronic signature.</a:t>
            </a:r>
            <a:endParaRPr lang="en-US" sz="1400" dirty="0"/>
          </a:p>
          <a:p>
            <a:r>
              <a:rPr lang="en-US" sz="1400" dirty="0"/>
              <a:t>Alternately, may use </a:t>
            </a:r>
            <a:r>
              <a:rPr lang="en-US" sz="1400" dirty="0" smtClean="0"/>
              <a:t>NCIT (thermometer gun) </a:t>
            </a:r>
            <a:r>
              <a:rPr lang="en-US" sz="1400" dirty="0"/>
              <a:t>for temperature taking and </a:t>
            </a:r>
            <a:r>
              <a:rPr lang="en-US" sz="1400" dirty="0" smtClean="0"/>
              <a:t> record </a:t>
            </a:r>
            <a:r>
              <a:rPr lang="en-US" sz="1400" dirty="0"/>
              <a:t>his/her temperature </a:t>
            </a:r>
            <a:r>
              <a:rPr lang="en-US" sz="1400" dirty="0" smtClean="0"/>
              <a:t>. See next slide for instructions.</a:t>
            </a:r>
          </a:p>
          <a:p>
            <a:r>
              <a:rPr lang="en-US" sz="1400" dirty="0" smtClean="0"/>
              <a:t>If pediatric patient  or geriatric patient is accompanied by parent/caregiver, take temperatures of both child /geriatric patient and parent/caregiver.  Record both.</a:t>
            </a:r>
            <a:endParaRPr lang="en-US" sz="1400" dirty="0"/>
          </a:p>
        </p:txBody>
      </p:sp>
      <p:sp>
        <p:nvSpPr>
          <p:cNvPr id="2" name="Title 1"/>
          <p:cNvSpPr>
            <a:spLocks noGrp="1"/>
          </p:cNvSpPr>
          <p:nvPr>
            <p:ph type="title"/>
          </p:nvPr>
        </p:nvSpPr>
        <p:spPr>
          <a:xfrm>
            <a:off x="457200" y="533400"/>
            <a:ext cx="8229600" cy="914400"/>
          </a:xfrm>
        </p:spPr>
        <p:txBody>
          <a:bodyPr>
            <a:noAutofit/>
          </a:bodyPr>
          <a:lstStyle/>
          <a:p>
            <a:r>
              <a:rPr lang="en-US" sz="3200" b="1" dirty="0" smtClean="0"/>
              <a:t>Temperature Screening and </a:t>
            </a:r>
            <a:br>
              <a:rPr lang="en-US" sz="3200" b="1" dirty="0" smtClean="0"/>
            </a:br>
            <a:r>
              <a:rPr lang="en-US" sz="3200" b="1" dirty="0" smtClean="0"/>
              <a:t>Informed Consent</a:t>
            </a:r>
            <a:endParaRPr lang="en-US" sz="3200" b="1" dirty="0"/>
          </a:p>
        </p:txBody>
      </p:sp>
      <p:sp>
        <p:nvSpPr>
          <p:cNvPr id="5" name="Slide Number Placeholder 4"/>
          <p:cNvSpPr>
            <a:spLocks noGrp="1"/>
          </p:cNvSpPr>
          <p:nvPr>
            <p:ph type="sldNum" sz="quarter" idx="12"/>
          </p:nvPr>
        </p:nvSpPr>
        <p:spPr/>
        <p:txBody>
          <a:bodyPr/>
          <a:lstStyle/>
          <a:p>
            <a:fld id="{0E5E2B3B-36DF-43D2-964E-5D0735EC1E02}" type="slidenum">
              <a:rPr lang="en-US" smtClean="0"/>
              <a:t>19</a:t>
            </a:fld>
            <a:endParaRPr lang="en-US"/>
          </a:p>
        </p:txBody>
      </p:sp>
    </p:spTree>
    <p:extLst>
      <p:ext uri="{BB962C8B-B14F-4D97-AF65-F5344CB8AC3E}">
        <p14:creationId xmlns:p14="http://schemas.microsoft.com/office/powerpoint/2010/main" val="2248829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05000"/>
            <a:ext cx="7772400" cy="3962400"/>
          </a:xfrm>
        </p:spPr>
        <p:txBody>
          <a:bodyPr>
            <a:normAutofit fontScale="90000"/>
          </a:bodyPr>
          <a:lstStyle/>
          <a:p>
            <a:pPr algn="l"/>
            <a:r>
              <a:rPr lang="en-US" sz="1800" b="1" dirty="0" smtClean="0">
                <a:solidFill>
                  <a:schemeClr val="tx2"/>
                </a:solidFill>
              </a:rPr>
              <a:t>Introduction </a:t>
            </a:r>
            <a:r>
              <a:rPr lang="en-US" sz="1600" dirty="0">
                <a:solidFill>
                  <a:schemeClr val="tx2"/>
                </a:solidFill>
              </a:rPr>
              <a:t/>
            </a:r>
            <a:br>
              <a:rPr lang="en-US" sz="1600" dirty="0">
                <a:solidFill>
                  <a:schemeClr val="tx2"/>
                </a:solidFill>
              </a:rPr>
            </a:br>
            <a:r>
              <a:rPr lang="en-US" sz="1800" dirty="0" smtClean="0">
                <a:solidFill>
                  <a:schemeClr val="tx2"/>
                </a:solidFill>
              </a:rPr>
              <a:t>Regulatory, Health and Safety Guidelines (document links issued)</a:t>
            </a:r>
            <a:br>
              <a:rPr lang="en-US" sz="1800" dirty="0" smtClean="0">
                <a:solidFill>
                  <a:schemeClr val="tx2"/>
                </a:solidFill>
              </a:rPr>
            </a:br>
            <a:r>
              <a:rPr lang="en-US" sz="1800" dirty="0" smtClean="0">
                <a:solidFill>
                  <a:schemeClr val="tx2"/>
                </a:solidFill>
              </a:rPr>
              <a:t>Additional Links to Important Information</a:t>
            </a:r>
            <a:br>
              <a:rPr lang="en-US" sz="1800" dirty="0" smtClean="0">
                <a:solidFill>
                  <a:schemeClr val="tx2"/>
                </a:solidFill>
              </a:rPr>
            </a:br>
            <a:r>
              <a:rPr lang="en-US" sz="1800" dirty="0" smtClean="0">
                <a:solidFill>
                  <a:schemeClr val="tx2"/>
                </a:solidFill>
              </a:rPr>
              <a:t>Guiding Principles</a:t>
            </a:r>
            <a:r>
              <a:rPr lang="en-US" sz="1800" b="1" dirty="0" smtClean="0">
                <a:solidFill>
                  <a:schemeClr val="tx2"/>
                </a:solidFill>
              </a:rPr>
              <a:t/>
            </a:r>
            <a:br>
              <a:rPr lang="en-US" sz="1800" b="1" dirty="0" smtClean="0">
                <a:solidFill>
                  <a:schemeClr val="tx2"/>
                </a:solidFill>
              </a:rPr>
            </a:br>
            <a:r>
              <a:rPr lang="en-US" sz="1800" dirty="0" smtClean="0">
                <a:solidFill>
                  <a:schemeClr val="tx2"/>
                </a:solidFill>
              </a:rPr>
              <a:t>Ongoing Pandemic Best Practices</a:t>
            </a:r>
            <a:r>
              <a:rPr lang="en-US" sz="1800" b="1" dirty="0" smtClean="0">
                <a:solidFill>
                  <a:schemeClr val="tx2"/>
                </a:solidFill>
              </a:rPr>
              <a:t/>
            </a:r>
            <a:br>
              <a:rPr lang="en-US" sz="1800" b="1" dirty="0" smtClean="0">
                <a:solidFill>
                  <a:schemeClr val="tx2"/>
                </a:solidFill>
              </a:rPr>
            </a:br>
            <a:r>
              <a:rPr lang="en-US" sz="1800" dirty="0" smtClean="0">
                <a:solidFill>
                  <a:schemeClr val="tx2"/>
                </a:solidFill>
              </a:rPr>
              <a:t>Personal Protective Equipment</a:t>
            </a:r>
            <a:br>
              <a:rPr lang="en-US" sz="1800" dirty="0" smtClean="0">
                <a:solidFill>
                  <a:schemeClr val="tx2"/>
                </a:solidFill>
              </a:rPr>
            </a:br>
            <a:r>
              <a:rPr lang="en-US" sz="1800" dirty="0" smtClean="0">
                <a:solidFill>
                  <a:schemeClr val="tx2"/>
                </a:solidFill>
              </a:rPr>
              <a:t>Infection Control Principles and Strategies</a:t>
            </a:r>
            <a:r>
              <a:rPr lang="en-US" sz="1800" dirty="0">
                <a:solidFill>
                  <a:schemeClr val="tx2"/>
                </a:solidFill>
              </a:rPr>
              <a:t/>
            </a:r>
            <a:br>
              <a:rPr lang="en-US" sz="1800" dirty="0">
                <a:solidFill>
                  <a:schemeClr val="tx2"/>
                </a:solidFill>
              </a:rPr>
            </a:br>
            <a:r>
              <a:rPr lang="en-US" sz="1800" b="1" dirty="0" smtClean="0">
                <a:solidFill>
                  <a:schemeClr val="tx2"/>
                </a:solidFill>
              </a:rPr>
              <a:t>UBC Dental Clinic Protocols</a:t>
            </a:r>
            <a:br>
              <a:rPr lang="en-US" sz="1800" b="1" dirty="0" smtClean="0">
                <a:solidFill>
                  <a:schemeClr val="tx2"/>
                </a:solidFill>
              </a:rPr>
            </a:br>
            <a:r>
              <a:rPr lang="en-US" sz="1800" b="1" dirty="0" smtClean="0">
                <a:solidFill>
                  <a:schemeClr val="tx2"/>
                </a:solidFill>
              </a:rPr>
              <a:t>Urgent Care Clinic Protocol for DMD and Geriatric Programs</a:t>
            </a:r>
            <a:r>
              <a:rPr lang="en-US" sz="1800" dirty="0">
                <a:solidFill>
                  <a:schemeClr val="bg1"/>
                </a:solidFill>
              </a:rPr>
              <a:t/>
            </a:r>
            <a:br>
              <a:rPr lang="en-US" sz="1800" dirty="0">
                <a:solidFill>
                  <a:schemeClr val="bg1"/>
                </a:solidFill>
              </a:rPr>
            </a:br>
            <a:r>
              <a:rPr lang="en-US" sz="1800" dirty="0" smtClean="0">
                <a:solidFill>
                  <a:schemeClr val="tx2"/>
                </a:solidFill>
              </a:rPr>
              <a:t/>
            </a:r>
            <a:br>
              <a:rPr lang="en-US" sz="1800" dirty="0" smtClean="0">
                <a:solidFill>
                  <a:schemeClr val="tx2"/>
                </a:solidFill>
              </a:rPr>
            </a:br>
            <a:r>
              <a:rPr lang="en-US" sz="2000" dirty="0" smtClean="0"/>
              <a:t/>
            </a:r>
            <a:br>
              <a:rPr lang="en-US" sz="2000" dirty="0" smtClean="0"/>
            </a:br>
            <a:r>
              <a:rPr lang="en-US" dirty="0" smtClean="0"/>
              <a:t/>
            </a:r>
            <a:br>
              <a:rPr lang="en-US" dirty="0" smtClean="0"/>
            </a:br>
            <a:endParaRPr lang="en-US" sz="1300" dirty="0"/>
          </a:p>
        </p:txBody>
      </p:sp>
      <p:sp>
        <p:nvSpPr>
          <p:cNvPr id="3" name="Text Placeholder 2"/>
          <p:cNvSpPr>
            <a:spLocks noGrp="1"/>
          </p:cNvSpPr>
          <p:nvPr>
            <p:ph type="body" idx="1"/>
          </p:nvPr>
        </p:nvSpPr>
        <p:spPr>
          <a:xfrm>
            <a:off x="1295400" y="533400"/>
            <a:ext cx="6417734" cy="558801"/>
          </a:xfrm>
        </p:spPr>
        <p:txBody>
          <a:bodyPr>
            <a:normAutofit lnSpcReduction="10000"/>
          </a:bodyPr>
          <a:lstStyle/>
          <a:p>
            <a:r>
              <a:rPr lang="en-US" sz="3200" b="1" dirty="0" smtClean="0"/>
              <a:t>Contents</a:t>
            </a:r>
          </a:p>
        </p:txBody>
      </p:sp>
      <p:sp>
        <p:nvSpPr>
          <p:cNvPr id="5" name="Slide Number Placeholder 4"/>
          <p:cNvSpPr>
            <a:spLocks noGrp="1"/>
          </p:cNvSpPr>
          <p:nvPr>
            <p:ph type="sldNum" sz="quarter" idx="12"/>
          </p:nvPr>
        </p:nvSpPr>
        <p:spPr/>
        <p:txBody>
          <a:bodyPr/>
          <a:lstStyle/>
          <a:p>
            <a:fld id="{0E5E2B3B-36DF-43D2-964E-5D0735EC1E02}" type="slidenum">
              <a:rPr lang="en-US" smtClean="0"/>
              <a:t>2</a:t>
            </a:fld>
            <a:endParaRPr lang="en-US"/>
          </a:p>
        </p:txBody>
      </p:sp>
    </p:spTree>
    <p:extLst>
      <p:ext uri="{BB962C8B-B14F-4D97-AF65-F5344CB8AC3E}">
        <p14:creationId xmlns:p14="http://schemas.microsoft.com/office/powerpoint/2010/main" val="2923003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015" y="1363363"/>
            <a:ext cx="3276600" cy="2895600"/>
          </a:xfrm>
        </p:spPr>
        <p:txBody>
          <a:bodyPr>
            <a:normAutofit fontScale="92500" lnSpcReduction="20000"/>
          </a:bodyPr>
          <a:lstStyle/>
          <a:p>
            <a:pPr marL="0" indent="0">
              <a:buNone/>
            </a:pPr>
            <a:r>
              <a:rPr lang="en-CA" sz="1400" b="1" u="sng" dirty="0" smtClean="0"/>
              <a:t>Medical </a:t>
            </a:r>
            <a:r>
              <a:rPr lang="en-CA" sz="1400" b="1" u="sng" dirty="0"/>
              <a:t>Infrared Thermometer AICARE Model: A66</a:t>
            </a:r>
            <a:endParaRPr lang="en-US" sz="1400" dirty="0"/>
          </a:p>
          <a:p>
            <a:pPr marL="0" indent="0">
              <a:buNone/>
            </a:pPr>
            <a:r>
              <a:rPr lang="en-CA" sz="1400" dirty="0"/>
              <a:t>Reference Value of Body Temp</a:t>
            </a:r>
            <a:endParaRPr lang="en-US" sz="1400" dirty="0"/>
          </a:p>
          <a:p>
            <a:pPr marL="0" indent="0">
              <a:buNone/>
            </a:pPr>
            <a:r>
              <a:rPr lang="en-CA" sz="1400" dirty="0"/>
              <a:t>Forehead: 36 - 37.2 Celsius</a:t>
            </a:r>
            <a:endParaRPr lang="en-US" sz="1400" dirty="0"/>
          </a:p>
          <a:p>
            <a:pPr marL="0" indent="0">
              <a:buNone/>
            </a:pPr>
            <a:r>
              <a:rPr lang="en-CA" sz="1400" dirty="0"/>
              <a:t>Posterior Earlobe: 35.8 - 38 Celsius</a:t>
            </a:r>
            <a:endParaRPr lang="en-US" sz="1400" dirty="0"/>
          </a:p>
          <a:p>
            <a:pPr marL="0" indent="0">
              <a:buNone/>
            </a:pPr>
            <a:r>
              <a:rPr lang="en-CA" sz="1400" dirty="0"/>
              <a:t> </a:t>
            </a:r>
            <a:r>
              <a:rPr lang="en-CA" sz="1400" dirty="0" smtClean="0"/>
              <a:t>AGE</a:t>
            </a:r>
            <a:r>
              <a:rPr lang="en-CA" sz="1400" dirty="0"/>
              <a:t>:</a:t>
            </a:r>
            <a:endParaRPr lang="en-US" sz="1400" dirty="0"/>
          </a:p>
          <a:p>
            <a:pPr marL="0" indent="0">
              <a:buNone/>
            </a:pPr>
            <a:r>
              <a:rPr lang="en-CA" sz="1400" dirty="0"/>
              <a:t>0-2 </a:t>
            </a:r>
            <a:r>
              <a:rPr lang="en-CA" sz="1400" dirty="0" err="1"/>
              <a:t>yrs</a:t>
            </a:r>
            <a:r>
              <a:rPr lang="en-CA" sz="1400" dirty="0"/>
              <a:t>: 	36.4 - 38.0 Celsius</a:t>
            </a:r>
            <a:endParaRPr lang="en-US" sz="1400" dirty="0"/>
          </a:p>
          <a:p>
            <a:pPr marL="0" indent="0">
              <a:buNone/>
            </a:pPr>
            <a:r>
              <a:rPr lang="en-CA" sz="1400" dirty="0"/>
              <a:t>3-10 </a:t>
            </a:r>
            <a:r>
              <a:rPr lang="en-CA" sz="1400" dirty="0" err="1"/>
              <a:t>yrs</a:t>
            </a:r>
            <a:r>
              <a:rPr lang="en-CA" sz="1400" dirty="0"/>
              <a:t>: 	36.1 - 37.8 Celsius</a:t>
            </a:r>
            <a:endParaRPr lang="en-US" sz="1400" dirty="0"/>
          </a:p>
          <a:p>
            <a:pPr marL="0" indent="0">
              <a:buNone/>
            </a:pPr>
            <a:r>
              <a:rPr lang="en-CA" sz="1400" dirty="0"/>
              <a:t>11-65 </a:t>
            </a:r>
            <a:r>
              <a:rPr lang="en-CA" sz="1400" dirty="0" err="1"/>
              <a:t>yrs</a:t>
            </a:r>
            <a:r>
              <a:rPr lang="en-CA" sz="1400" dirty="0"/>
              <a:t>: 	35.9 - 37.6 Celsius</a:t>
            </a:r>
            <a:endParaRPr lang="en-US" sz="1400" dirty="0"/>
          </a:p>
          <a:p>
            <a:pPr marL="0" indent="0">
              <a:buNone/>
            </a:pPr>
            <a:r>
              <a:rPr lang="en-CA" sz="1400" dirty="0"/>
              <a:t>65&lt;</a:t>
            </a:r>
            <a:r>
              <a:rPr lang="en-CA" sz="1400" dirty="0" err="1"/>
              <a:t>yrs</a:t>
            </a:r>
            <a:r>
              <a:rPr lang="en-CA" sz="1400" dirty="0"/>
              <a:t>: 	35.8 - 37.5 Celsius</a:t>
            </a:r>
            <a:endParaRPr lang="en-US" sz="1400" dirty="0"/>
          </a:p>
          <a:p>
            <a:pPr marL="0" indent="0">
              <a:buNone/>
            </a:pPr>
            <a:r>
              <a:rPr lang="en-CA" sz="1400" dirty="0"/>
              <a:t> </a:t>
            </a:r>
            <a:r>
              <a:rPr lang="en-CA" sz="1400" dirty="0" smtClean="0"/>
              <a:t>Body </a:t>
            </a:r>
            <a:r>
              <a:rPr lang="en-CA" sz="1400" dirty="0"/>
              <a:t>temp of women is different from men. Generally, 0.3 Celsius higher than that of men. During ovulation, the body temp will be 0.3 - 0.5 Celsius higher than the usual temperature.</a:t>
            </a:r>
            <a:endParaRPr lang="en-US" sz="1400" dirty="0"/>
          </a:p>
          <a:p>
            <a:pPr marL="0" indent="0">
              <a:buNone/>
            </a:pPr>
            <a:endParaRPr lang="en-US" dirty="0" smtClean="0"/>
          </a:p>
          <a:p>
            <a:pPr marL="0" indent="0">
              <a:buNone/>
            </a:pPr>
            <a:endParaRPr lang="en-US" dirty="0"/>
          </a:p>
        </p:txBody>
      </p:sp>
      <p:sp>
        <p:nvSpPr>
          <p:cNvPr id="2" name="Title 1"/>
          <p:cNvSpPr>
            <a:spLocks noGrp="1"/>
          </p:cNvSpPr>
          <p:nvPr>
            <p:ph type="title"/>
          </p:nvPr>
        </p:nvSpPr>
        <p:spPr>
          <a:xfrm>
            <a:off x="457200" y="161544"/>
            <a:ext cx="8229600" cy="1057656"/>
          </a:xfrm>
        </p:spPr>
        <p:txBody>
          <a:bodyPr>
            <a:noAutofit/>
          </a:bodyPr>
          <a:lstStyle/>
          <a:p>
            <a:r>
              <a:rPr lang="en-US" sz="3200" b="1" dirty="0" smtClean="0"/>
              <a:t>Temperature Cart/Station</a:t>
            </a:r>
            <a:br>
              <a:rPr lang="en-US" sz="3200" b="1" dirty="0" smtClean="0"/>
            </a:br>
            <a:r>
              <a:rPr lang="en-US" sz="3200" b="1" dirty="0" smtClean="0"/>
              <a:t>NCIT (Non Contact Infrared Thermometer)</a:t>
            </a:r>
            <a:endParaRPr lang="en-US" sz="3200" b="1" dirty="0"/>
          </a:p>
        </p:txBody>
      </p:sp>
      <p:sp>
        <p:nvSpPr>
          <p:cNvPr id="6" name="Rectangle 5"/>
          <p:cNvSpPr/>
          <p:nvPr/>
        </p:nvSpPr>
        <p:spPr>
          <a:xfrm>
            <a:off x="4267200" y="1371601"/>
            <a:ext cx="4419600" cy="4755148"/>
          </a:xfrm>
          <a:prstGeom prst="rect">
            <a:avLst/>
          </a:prstGeom>
        </p:spPr>
        <p:txBody>
          <a:bodyPr wrap="square">
            <a:spAutoFit/>
          </a:bodyPr>
          <a:lstStyle/>
          <a:p>
            <a:r>
              <a:rPr lang="en-CA" sz="1400" b="1" i="1" u="sng" dirty="0" smtClean="0">
                <a:solidFill>
                  <a:srgbClr val="000000"/>
                </a:solidFill>
                <a:effectLst/>
                <a:latin typeface="Constantia" panose="02030602050306030303" pitchFamily="18" charset="0"/>
                <a:ea typeface="Calibri"/>
              </a:rPr>
              <a:t>TROUBLESHOOTING:</a:t>
            </a:r>
            <a:endParaRPr lang="en-US" sz="1400" b="1" dirty="0" smtClean="0">
              <a:effectLst/>
              <a:latin typeface="Constantia" panose="02030602050306030303" pitchFamily="18" charset="0"/>
              <a:ea typeface="Calibri"/>
            </a:endParaRPr>
          </a:p>
          <a:p>
            <a:r>
              <a:rPr lang="en-CA" sz="1400" dirty="0" smtClean="0">
                <a:solidFill>
                  <a:srgbClr val="000000"/>
                </a:solidFill>
                <a:effectLst/>
                <a:latin typeface="Constantia" panose="02030602050306030303" pitchFamily="18" charset="0"/>
                <a:ea typeface="Calibri"/>
              </a:rPr>
              <a:t>If display has "Lo" or "Hi" rather than data.</a:t>
            </a:r>
            <a:endParaRPr lang="en-US" sz="1400" dirty="0" smtClean="0">
              <a:effectLst/>
              <a:latin typeface="Constantia" panose="02030602050306030303" pitchFamily="18" charset="0"/>
              <a:ea typeface="Calibri"/>
            </a:endParaRPr>
          </a:p>
          <a:p>
            <a:r>
              <a:rPr lang="en-CA" sz="1400" dirty="0" smtClean="0">
                <a:solidFill>
                  <a:srgbClr val="000000"/>
                </a:solidFill>
                <a:effectLst/>
                <a:latin typeface="Constantia" panose="02030602050306030303" pitchFamily="18" charset="0"/>
                <a:ea typeface="Calibri"/>
              </a:rPr>
              <a:t>This means that the patient's temperature is not within the range of the human temperature measuring mode values.</a:t>
            </a:r>
            <a:endParaRPr lang="en-US" sz="1400" dirty="0" smtClean="0">
              <a:effectLst/>
              <a:latin typeface="Constantia" panose="02030602050306030303" pitchFamily="18" charset="0"/>
              <a:ea typeface="Calibri"/>
            </a:endParaRPr>
          </a:p>
          <a:p>
            <a:r>
              <a:rPr lang="en-CA" sz="1400" dirty="0" smtClean="0">
                <a:solidFill>
                  <a:srgbClr val="000000"/>
                </a:solidFill>
                <a:effectLst/>
                <a:latin typeface="Constantia" panose="02030602050306030303" pitchFamily="18" charset="0"/>
                <a:ea typeface="Calibri"/>
              </a:rPr>
              <a:t> </a:t>
            </a:r>
            <a:endParaRPr lang="en-US" sz="1400" dirty="0" smtClean="0">
              <a:effectLst/>
              <a:latin typeface="Constantia" panose="02030602050306030303" pitchFamily="18" charset="0"/>
              <a:ea typeface="Calibri"/>
            </a:endParaRPr>
          </a:p>
          <a:p>
            <a:r>
              <a:rPr lang="en-CA" sz="1400" dirty="0" smtClean="0">
                <a:solidFill>
                  <a:srgbClr val="000000"/>
                </a:solidFill>
                <a:effectLst/>
                <a:latin typeface="Constantia" panose="02030602050306030303" pitchFamily="18" charset="0"/>
                <a:ea typeface="Calibri"/>
              </a:rPr>
              <a:t>Reasons for displaying information "Lo" or "Hi"</a:t>
            </a:r>
            <a:endParaRPr lang="en-US" sz="1400" dirty="0" smtClean="0">
              <a:effectLst/>
              <a:latin typeface="Constantia" panose="02030602050306030303" pitchFamily="18" charset="0"/>
              <a:ea typeface="Calibri"/>
            </a:endParaRPr>
          </a:p>
          <a:p>
            <a:pPr marL="342900" marR="0" lvl="0" indent="-342900">
              <a:spcBef>
                <a:spcPts val="0"/>
              </a:spcBef>
              <a:spcAft>
                <a:spcPts val="0"/>
              </a:spcAft>
              <a:buFont typeface="+mj-lt"/>
              <a:buAutoNum type="arabicPeriod"/>
              <a:tabLst>
                <a:tab pos="457200" algn="l"/>
              </a:tabLst>
            </a:pPr>
            <a:r>
              <a:rPr lang="en-CA" sz="1400" dirty="0" smtClean="0">
                <a:solidFill>
                  <a:schemeClr val="accent1"/>
                </a:solidFill>
                <a:effectLst/>
                <a:latin typeface="Constantia" panose="02030602050306030303" pitchFamily="18" charset="0"/>
                <a:ea typeface="Times New Roman"/>
                <a:cs typeface="Calibri"/>
              </a:rPr>
              <a:t>The temperature value is affected by hair and sweat. </a:t>
            </a:r>
            <a:r>
              <a:rPr lang="en-CA" sz="1400" dirty="0" smtClean="0">
                <a:solidFill>
                  <a:srgbClr val="000000"/>
                </a:solidFill>
                <a:effectLst/>
                <a:latin typeface="Constantia" panose="02030602050306030303" pitchFamily="18" charset="0"/>
                <a:ea typeface="Times New Roman"/>
                <a:cs typeface="Calibri"/>
              </a:rPr>
              <a:t>---Staff should ensure there are no obstacles when measuring the temperature.</a:t>
            </a:r>
            <a:endParaRPr lang="en-US" sz="1200" dirty="0" smtClean="0">
              <a:solidFill>
                <a:srgbClr val="000000"/>
              </a:solidFill>
              <a:effectLst/>
              <a:latin typeface="Constantia" panose="02030602050306030303" pitchFamily="18" charset="0"/>
              <a:ea typeface="Calibri"/>
            </a:endParaRPr>
          </a:p>
          <a:p>
            <a:pPr marL="342900" marR="0" lvl="0" indent="-342900">
              <a:spcBef>
                <a:spcPts val="0"/>
              </a:spcBef>
              <a:spcAft>
                <a:spcPts val="0"/>
              </a:spcAft>
              <a:buFont typeface="+mj-lt"/>
              <a:buAutoNum type="arabicPeriod"/>
              <a:tabLst>
                <a:tab pos="457200" algn="l"/>
              </a:tabLst>
            </a:pPr>
            <a:r>
              <a:rPr lang="en-CA" sz="1400" dirty="0" smtClean="0">
                <a:solidFill>
                  <a:schemeClr val="accent1"/>
                </a:solidFill>
                <a:effectLst/>
                <a:latin typeface="Constantia" panose="02030602050306030303" pitchFamily="18" charset="0"/>
                <a:ea typeface="Times New Roman"/>
                <a:cs typeface="Calibri"/>
              </a:rPr>
              <a:t>The temperature is affected by airflow change. </a:t>
            </a:r>
            <a:r>
              <a:rPr lang="en-CA" sz="1400" dirty="0" smtClean="0">
                <a:solidFill>
                  <a:srgbClr val="000000"/>
                </a:solidFill>
                <a:effectLst/>
                <a:latin typeface="Constantia" panose="02030602050306030303" pitchFamily="18" charset="0"/>
                <a:ea typeface="Times New Roman"/>
                <a:cs typeface="Calibri"/>
              </a:rPr>
              <a:t>---Staff should ensure stable air during temperature measurement.</a:t>
            </a:r>
            <a:endParaRPr lang="en-US" sz="1200" dirty="0" smtClean="0">
              <a:solidFill>
                <a:srgbClr val="000000"/>
              </a:solidFill>
              <a:effectLst/>
              <a:latin typeface="Constantia" panose="02030602050306030303" pitchFamily="18" charset="0"/>
              <a:ea typeface="Calibri"/>
            </a:endParaRPr>
          </a:p>
          <a:p>
            <a:pPr marL="342900" marR="0" lvl="0" indent="-342900">
              <a:spcBef>
                <a:spcPts val="0"/>
              </a:spcBef>
              <a:spcAft>
                <a:spcPts val="0"/>
              </a:spcAft>
              <a:buFont typeface="+mj-lt"/>
              <a:buAutoNum type="arabicPeriod"/>
              <a:tabLst>
                <a:tab pos="457200" algn="l"/>
              </a:tabLst>
            </a:pPr>
            <a:r>
              <a:rPr lang="en-CA" sz="1400" dirty="0" smtClean="0">
                <a:solidFill>
                  <a:srgbClr val="000000"/>
                </a:solidFill>
                <a:effectLst/>
                <a:latin typeface="Constantia" panose="02030602050306030303" pitchFamily="18" charset="0"/>
                <a:ea typeface="Times New Roman"/>
                <a:cs typeface="Calibri"/>
              </a:rPr>
              <a:t>The measuring distance is too far. ---Staff should note that the measuring distance is in the</a:t>
            </a:r>
            <a:r>
              <a:rPr lang="en-CA" sz="1400" dirty="0" smtClean="0">
                <a:solidFill>
                  <a:schemeClr val="accent1"/>
                </a:solidFill>
                <a:effectLst/>
                <a:latin typeface="Constantia" panose="02030602050306030303" pitchFamily="18" charset="0"/>
                <a:ea typeface="Times New Roman"/>
                <a:cs typeface="Calibri"/>
              </a:rPr>
              <a:t> range of 5-10 cm </a:t>
            </a:r>
            <a:r>
              <a:rPr lang="en-CA" sz="1400" dirty="0" smtClean="0">
                <a:effectLst/>
                <a:latin typeface="Constantia" panose="02030602050306030303" pitchFamily="18" charset="0"/>
                <a:ea typeface="Times New Roman"/>
                <a:cs typeface="Calibri"/>
              </a:rPr>
              <a:t>or</a:t>
            </a:r>
            <a:r>
              <a:rPr lang="en-CA" sz="1400" dirty="0" smtClean="0">
                <a:solidFill>
                  <a:schemeClr val="accent1"/>
                </a:solidFill>
                <a:effectLst/>
                <a:latin typeface="Constantia" panose="02030602050306030303" pitchFamily="18" charset="0"/>
                <a:ea typeface="Times New Roman"/>
                <a:cs typeface="Calibri"/>
              </a:rPr>
              <a:t> 1.9 to 3.9 inches.</a:t>
            </a:r>
            <a:endParaRPr lang="en-US" sz="1200" dirty="0" smtClean="0">
              <a:solidFill>
                <a:schemeClr val="accent1"/>
              </a:solidFill>
              <a:effectLst/>
              <a:latin typeface="Constantia" panose="02030602050306030303" pitchFamily="18" charset="0"/>
              <a:ea typeface="Calibri"/>
            </a:endParaRPr>
          </a:p>
          <a:p>
            <a:pPr marL="342900" marR="0" lvl="0" indent="-342900">
              <a:spcBef>
                <a:spcPts val="0"/>
              </a:spcBef>
              <a:spcAft>
                <a:spcPts val="0"/>
              </a:spcAft>
              <a:buFont typeface="+mj-lt"/>
              <a:buAutoNum type="arabicPeriod"/>
              <a:tabLst>
                <a:tab pos="457200" algn="l"/>
              </a:tabLst>
            </a:pPr>
            <a:r>
              <a:rPr lang="en-CA" sz="1400" dirty="0" smtClean="0">
                <a:solidFill>
                  <a:schemeClr val="accent1"/>
                </a:solidFill>
                <a:effectLst/>
                <a:latin typeface="Constantia" panose="02030602050306030303" pitchFamily="18" charset="0"/>
                <a:ea typeface="Times New Roman"/>
                <a:cs typeface="Calibri"/>
              </a:rPr>
              <a:t>Walking indoors from outdoor with low temperature or high temperature. </a:t>
            </a:r>
            <a:r>
              <a:rPr lang="en-CA" sz="1400" dirty="0" smtClean="0">
                <a:solidFill>
                  <a:srgbClr val="000000"/>
                </a:solidFill>
                <a:effectLst/>
                <a:latin typeface="Constantia" panose="02030602050306030303" pitchFamily="18" charset="0"/>
                <a:ea typeface="Times New Roman"/>
                <a:cs typeface="Calibri"/>
              </a:rPr>
              <a:t>---Staff should </a:t>
            </a:r>
            <a:r>
              <a:rPr lang="en-CA" sz="1400" dirty="0" smtClean="0">
                <a:solidFill>
                  <a:schemeClr val="accent1"/>
                </a:solidFill>
                <a:effectLst/>
                <a:latin typeface="Constantia" panose="02030602050306030303" pitchFamily="18" charset="0"/>
                <a:ea typeface="Times New Roman"/>
                <a:cs typeface="Calibri"/>
              </a:rPr>
              <a:t>wait for 20 minutes </a:t>
            </a:r>
            <a:r>
              <a:rPr lang="en-CA" sz="1400" dirty="0" smtClean="0">
                <a:solidFill>
                  <a:srgbClr val="000000"/>
                </a:solidFill>
                <a:effectLst/>
                <a:latin typeface="Constantia" panose="02030602050306030303" pitchFamily="18" charset="0"/>
                <a:ea typeface="Times New Roman"/>
                <a:cs typeface="Calibri"/>
              </a:rPr>
              <a:t>and measure the body temperature after the tested person adapts to the measuring environment.</a:t>
            </a:r>
            <a:endParaRPr lang="en-US" sz="1200" dirty="0">
              <a:solidFill>
                <a:srgbClr val="000000"/>
              </a:solidFill>
              <a:effectLst/>
              <a:latin typeface="Constantia" panose="02030602050306030303" pitchFamily="18" charset="0"/>
              <a:ea typeface="Calibri"/>
            </a:endParaRPr>
          </a:p>
        </p:txBody>
      </p:sp>
      <p:pic>
        <p:nvPicPr>
          <p:cNvPr id="3074" name="Picture 2" descr="temp_g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4114800"/>
            <a:ext cx="2734628"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E5E2B3B-36DF-43D2-964E-5D0735EC1E02}" type="slidenum">
              <a:rPr lang="en-US" smtClean="0"/>
              <a:t>20</a:t>
            </a:fld>
            <a:endParaRPr lang="en-US"/>
          </a:p>
        </p:txBody>
      </p:sp>
    </p:spTree>
    <p:extLst>
      <p:ext uri="{BB962C8B-B14F-4D97-AF65-F5344CB8AC3E}">
        <p14:creationId xmlns:p14="http://schemas.microsoft.com/office/powerpoint/2010/main" val="4065974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69" y="4267199"/>
            <a:ext cx="1999735" cy="1999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533400"/>
            <a:ext cx="8229600" cy="1109472"/>
          </a:xfrm>
        </p:spPr>
        <p:txBody>
          <a:bodyPr>
            <a:normAutofit/>
          </a:bodyPr>
          <a:lstStyle/>
          <a:p>
            <a:pPr lvl="0"/>
            <a:r>
              <a:rPr lang="en-US" dirty="0" err="1" smtClean="0"/>
              <a:t>Preprocedural</a:t>
            </a:r>
            <a:r>
              <a:rPr lang="en-US" dirty="0" smtClean="0"/>
              <a:t> rinse</a:t>
            </a:r>
            <a:endParaRPr lang="en-US" dirty="0"/>
          </a:p>
        </p:txBody>
      </p:sp>
      <p:pic>
        <p:nvPicPr>
          <p:cNvPr id="6148" name="Picture 4" descr="Colgate Peroxyl Mouthrinse - 237ml | London Dru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978" y="1752601"/>
            <a:ext cx="2366319" cy="23663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514600" y="1750997"/>
            <a:ext cx="6019800" cy="4681728"/>
          </a:xfrm>
        </p:spPr>
        <p:txBody>
          <a:bodyPr>
            <a:normAutofit lnSpcReduction="10000"/>
          </a:bodyPr>
          <a:lstStyle/>
          <a:p>
            <a:r>
              <a:rPr lang="en-US" sz="1400" dirty="0" smtClean="0"/>
              <a:t>The </a:t>
            </a:r>
            <a:r>
              <a:rPr lang="en-US" sz="1400" dirty="0"/>
              <a:t>‘Transitioning Oral Health Care to Phase 2’ document </a:t>
            </a:r>
            <a:r>
              <a:rPr lang="en-US" sz="1400" dirty="0" smtClean="0"/>
              <a:t>is silent </a:t>
            </a:r>
            <a:r>
              <a:rPr lang="en-US" sz="1400" dirty="0"/>
              <a:t>on pre-procedural </a:t>
            </a:r>
            <a:r>
              <a:rPr lang="en-US" sz="1400" dirty="0" smtClean="0"/>
              <a:t>rinses: The College states that the </a:t>
            </a:r>
            <a:r>
              <a:rPr lang="en-US" sz="1400" dirty="0"/>
              <a:t>literature does not yet provide sufficient evidence to support a guideline for the use of a pre-procedural rinse as an efficacious means of reducing COVID-19 viral load in aerosols. OHCPs may choose to offer such procedures but are encouraged to align their practices with evidence-informed guidelines related to COVID-19</a:t>
            </a:r>
            <a:r>
              <a:rPr lang="en-US" sz="1400" dirty="0" smtClean="0"/>
              <a:t>.</a:t>
            </a:r>
          </a:p>
          <a:p>
            <a:r>
              <a:rPr lang="en-US" sz="1400" dirty="0" smtClean="0"/>
              <a:t>Our clinic uses </a:t>
            </a:r>
            <a:r>
              <a:rPr lang="en-US" sz="1400" b="1" dirty="0" smtClean="0"/>
              <a:t>1.5% hydrogen peroxide </a:t>
            </a:r>
            <a:r>
              <a:rPr lang="en-US" sz="1400" dirty="0" smtClean="0"/>
              <a:t>as a </a:t>
            </a:r>
            <a:r>
              <a:rPr lang="en-US" sz="1400" dirty="0" err="1" smtClean="0"/>
              <a:t>preprocedural</a:t>
            </a:r>
            <a:r>
              <a:rPr lang="en-US" sz="1400" dirty="0" smtClean="0"/>
              <a:t> rinse.</a:t>
            </a:r>
          </a:p>
          <a:p>
            <a:r>
              <a:rPr lang="en-US" sz="1400" dirty="0" smtClean="0"/>
              <a:t>Chlorhexidine </a:t>
            </a:r>
            <a:r>
              <a:rPr lang="en-US" sz="1400" dirty="0"/>
              <a:t>may NOT be effective in killing Covid-19 virus</a:t>
            </a:r>
          </a:p>
          <a:p>
            <a:r>
              <a:rPr lang="en-US" sz="1400" dirty="0"/>
              <a:t>Since </a:t>
            </a:r>
            <a:r>
              <a:rPr lang="en-US" sz="1400" dirty="0" smtClean="0"/>
              <a:t>CoVid-19 </a:t>
            </a:r>
            <a:r>
              <a:rPr lang="en-US" sz="1400" dirty="0"/>
              <a:t>vulnerable to oxidation, </a:t>
            </a:r>
            <a:r>
              <a:rPr lang="en-US" sz="1400" dirty="0" err="1"/>
              <a:t>preprocedural</a:t>
            </a:r>
            <a:r>
              <a:rPr lang="en-US" sz="1400" dirty="0"/>
              <a:t> </a:t>
            </a:r>
            <a:r>
              <a:rPr lang="en-US" sz="1400" dirty="0" err="1"/>
              <a:t>mouthrinse</a:t>
            </a:r>
            <a:r>
              <a:rPr lang="en-US" sz="1400" dirty="0"/>
              <a:t> containing oxidative agents such as 1% hydrogen peroxide or 0.2% povidone is recommended </a:t>
            </a:r>
          </a:p>
          <a:p>
            <a:r>
              <a:rPr lang="en-US" sz="1400" dirty="0"/>
              <a:t>Per Faculty consult, best to avoid povidone iodine due to allergy risk</a:t>
            </a:r>
          </a:p>
          <a:p>
            <a:r>
              <a:rPr lang="en-US" sz="1400" dirty="0" smtClean="0"/>
              <a:t>Currently using Colgate </a:t>
            </a:r>
            <a:r>
              <a:rPr lang="en-US" sz="1400" dirty="0" err="1"/>
              <a:t>Peroxyl</a:t>
            </a:r>
            <a:r>
              <a:rPr lang="en-US" sz="1400" dirty="0"/>
              <a:t> contains 1.5% hydrogen peroxide rinse</a:t>
            </a:r>
          </a:p>
          <a:p>
            <a:r>
              <a:rPr lang="en-US" sz="1400" dirty="0"/>
              <a:t>Patient instructions: </a:t>
            </a:r>
            <a:r>
              <a:rPr lang="en-CA" sz="1400" dirty="0"/>
              <a:t>Gargle and swish the mixture around in your mouth for 60 seconds (use a timer or count silently to 60). Spit the solution out after gargling. Don’t try to gargle the mixture for more than 90 seconds.</a:t>
            </a:r>
            <a:endParaRPr lang="en-US" sz="1400" dirty="0"/>
          </a:p>
          <a:p>
            <a:r>
              <a:rPr lang="en-CA" sz="1400" dirty="0"/>
              <a:t>To mix own mouthwash: Start with a 3% concentration of hydrogen peroxide. This is the strength you’ll find in a brown bottle at most drug stores. Next, combine one part hydrogen peroxide with two parts water. Your final mix will have a concentration of 1% hydrogen peroxide. We have 3% hydrogen peroxide in the CSD-R shelves.</a:t>
            </a:r>
            <a:endParaRPr lang="en-US" sz="1400" dirty="0"/>
          </a:p>
          <a:p>
            <a:pPr marL="0" indent="0">
              <a:buNone/>
            </a:pPr>
            <a:endParaRPr lang="en-US" dirty="0"/>
          </a:p>
        </p:txBody>
      </p:sp>
      <p:sp>
        <p:nvSpPr>
          <p:cNvPr id="4" name="Slide Number Placeholder 3"/>
          <p:cNvSpPr>
            <a:spLocks noGrp="1"/>
          </p:cNvSpPr>
          <p:nvPr>
            <p:ph type="sldNum" sz="quarter" idx="12"/>
          </p:nvPr>
        </p:nvSpPr>
        <p:spPr/>
        <p:txBody>
          <a:bodyPr/>
          <a:lstStyle/>
          <a:p>
            <a:fld id="{0E5E2B3B-36DF-43D2-964E-5D0735EC1E02}" type="slidenum">
              <a:rPr lang="en-US" smtClean="0"/>
              <a:t>21</a:t>
            </a:fld>
            <a:endParaRPr lang="en-US"/>
          </a:p>
        </p:txBody>
      </p:sp>
    </p:spTree>
    <p:extLst>
      <p:ext uri="{BB962C8B-B14F-4D97-AF65-F5344CB8AC3E}">
        <p14:creationId xmlns:p14="http://schemas.microsoft.com/office/powerpoint/2010/main" val="569328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bg1"/>
                </a:solidFill>
              </a:rPr>
              <a:t>Routine Practices</a:t>
            </a:r>
            <a:endParaRPr lang="en-US" sz="3200" dirty="0"/>
          </a:p>
        </p:txBody>
      </p:sp>
      <p:sp>
        <p:nvSpPr>
          <p:cNvPr id="4" name="Slide Number Placeholder 3"/>
          <p:cNvSpPr>
            <a:spLocks noGrp="1"/>
          </p:cNvSpPr>
          <p:nvPr>
            <p:ph type="sldNum" sz="quarter" idx="12"/>
          </p:nvPr>
        </p:nvSpPr>
        <p:spPr/>
        <p:txBody>
          <a:bodyPr/>
          <a:lstStyle/>
          <a:p>
            <a:fld id="{0E5E2B3B-36DF-43D2-964E-5D0735EC1E02}" type="slidenum">
              <a:rPr lang="en-US" smtClean="0"/>
              <a:t>22</a:t>
            </a:fld>
            <a:endParaRPr lang="en-US"/>
          </a:p>
        </p:txBody>
      </p:sp>
      <p:sp>
        <p:nvSpPr>
          <p:cNvPr id="3" name="Text Placeholder 2"/>
          <p:cNvSpPr>
            <a:spLocks noGrp="1"/>
          </p:cNvSpPr>
          <p:nvPr>
            <p:ph type="body" idx="4294967295"/>
          </p:nvPr>
        </p:nvSpPr>
        <p:spPr>
          <a:xfrm>
            <a:off x="495300" y="1828800"/>
            <a:ext cx="8153400" cy="5181600"/>
          </a:xfrm>
        </p:spPr>
        <p:txBody>
          <a:bodyPr numCol="2">
            <a:noAutofit/>
          </a:bodyPr>
          <a:lstStyle/>
          <a:p>
            <a:pPr algn="l"/>
            <a:r>
              <a:rPr lang="en-US" sz="1100" b="1" dirty="0" smtClean="0">
                <a:solidFill>
                  <a:schemeClr val="tx2"/>
                </a:solidFill>
              </a:rPr>
              <a:t>Risk Assessment</a:t>
            </a:r>
          </a:p>
          <a:p>
            <a:pPr marL="171450" indent="-171450" algn="l">
              <a:buFont typeface="Wingdings" panose="05000000000000000000" pitchFamily="2" charset="2"/>
              <a:buChar char="§"/>
            </a:pPr>
            <a:r>
              <a:rPr lang="en-US" sz="1100" dirty="0">
                <a:solidFill>
                  <a:schemeClr val="tx2"/>
                </a:solidFill>
              </a:rPr>
              <a:t>Risk assessment must be done before each in-person interaction to determine the interventions required to prevent disease transmission. </a:t>
            </a:r>
            <a:endParaRPr lang="en-US" sz="1100" dirty="0" smtClean="0">
              <a:solidFill>
                <a:schemeClr val="tx2"/>
              </a:solidFill>
            </a:endParaRPr>
          </a:p>
          <a:p>
            <a:pPr marL="171450" indent="-171450" algn="l">
              <a:buFont typeface="Wingdings" panose="05000000000000000000" pitchFamily="2" charset="2"/>
              <a:buChar char="§"/>
            </a:pPr>
            <a:r>
              <a:rPr lang="en-US" sz="1100" u="sng" dirty="0" smtClean="0">
                <a:solidFill>
                  <a:schemeClr val="tx2"/>
                </a:solidFill>
              </a:rPr>
              <a:t>Prior </a:t>
            </a:r>
            <a:r>
              <a:rPr lang="en-US" sz="1100" u="sng" dirty="0">
                <a:solidFill>
                  <a:schemeClr val="tx2"/>
                </a:solidFill>
              </a:rPr>
              <a:t>to any contact with the patient</a:t>
            </a:r>
            <a:r>
              <a:rPr lang="en-US" sz="1100" dirty="0">
                <a:solidFill>
                  <a:schemeClr val="tx2"/>
                </a:solidFill>
              </a:rPr>
              <a:t>, the OHCP and staff must assess the infectious risk posed to themselves, other OHCPs, staff and patients. The risk will vary with the context of the patient and the type of procedure being contemplated. It is based on the OHCP’s professional judgment and must take into consideration the physical environment, including any possible facility limitations, and the resources available, including PPE, in order to safely treat patients</a:t>
            </a:r>
            <a:r>
              <a:rPr lang="en-US" sz="1100" dirty="0" smtClean="0">
                <a:solidFill>
                  <a:schemeClr val="tx2"/>
                </a:solidFill>
              </a:rPr>
              <a:t>.</a:t>
            </a:r>
          </a:p>
          <a:p>
            <a:pPr marL="171450" indent="-171450" algn="l">
              <a:buFont typeface="Wingdings" panose="05000000000000000000" pitchFamily="2" charset="2"/>
              <a:buChar char="§"/>
            </a:pPr>
            <a:endParaRPr lang="en-US" sz="1100" b="1" dirty="0"/>
          </a:p>
          <a:p>
            <a:pPr marL="171450" indent="-171450" algn="l">
              <a:buFont typeface="Wingdings" panose="05000000000000000000" pitchFamily="2" charset="2"/>
              <a:buChar char="§"/>
            </a:pPr>
            <a:endParaRPr lang="en-US" sz="1100" b="1" dirty="0" smtClean="0">
              <a:solidFill>
                <a:schemeClr val="tx2"/>
              </a:solidFill>
            </a:endParaRPr>
          </a:p>
          <a:p>
            <a:pPr marL="0" indent="0" algn="l">
              <a:buNone/>
            </a:pPr>
            <a:endParaRPr lang="en-US" sz="1100" b="1" dirty="0" smtClean="0">
              <a:solidFill>
                <a:schemeClr val="tx2"/>
              </a:solidFill>
            </a:endParaRPr>
          </a:p>
          <a:p>
            <a:r>
              <a:rPr lang="en-US" sz="1100" b="1" dirty="0"/>
              <a:t>Personal PPE for Patients</a:t>
            </a:r>
          </a:p>
          <a:p>
            <a:r>
              <a:rPr lang="en-US" sz="1100" dirty="0"/>
              <a:t>Routine protective measures must be provided for patients:</a:t>
            </a:r>
          </a:p>
          <a:p>
            <a:pPr marL="171450" indent="-171450">
              <a:buFont typeface="Wingdings" panose="05000000000000000000" pitchFamily="2" charset="2"/>
              <a:buChar char="§"/>
            </a:pPr>
            <a:r>
              <a:rPr lang="en-US" sz="1100" dirty="0"/>
              <a:t>Bibs</a:t>
            </a:r>
          </a:p>
          <a:p>
            <a:pPr marL="171450" indent="-171450">
              <a:buFont typeface="Wingdings" panose="05000000000000000000" pitchFamily="2" charset="2"/>
              <a:buChar char="§"/>
            </a:pPr>
            <a:r>
              <a:rPr lang="en-US" sz="1100" dirty="0"/>
              <a:t>Eye protection </a:t>
            </a:r>
          </a:p>
          <a:p>
            <a:pPr algn="l"/>
            <a:endParaRPr lang="en-US" sz="1100" b="1" dirty="0" smtClean="0">
              <a:solidFill>
                <a:schemeClr val="tx2"/>
              </a:solidFill>
            </a:endParaRPr>
          </a:p>
          <a:p>
            <a:pPr algn="l"/>
            <a:endParaRPr lang="en-US" sz="1100" b="1" dirty="0"/>
          </a:p>
          <a:p>
            <a:pPr algn="l"/>
            <a:endParaRPr lang="en-US" sz="1100" b="1" dirty="0" smtClean="0">
              <a:solidFill>
                <a:schemeClr val="tx2"/>
              </a:solidFill>
            </a:endParaRPr>
          </a:p>
          <a:p>
            <a:pPr algn="l"/>
            <a:endParaRPr lang="en-US" sz="1100" b="1" dirty="0"/>
          </a:p>
          <a:p>
            <a:pPr algn="l"/>
            <a:endParaRPr lang="en-US" sz="1100" b="1" dirty="0" smtClean="0">
              <a:solidFill>
                <a:schemeClr val="tx2"/>
              </a:solidFill>
            </a:endParaRPr>
          </a:p>
          <a:p>
            <a:pPr algn="l"/>
            <a:endParaRPr lang="en-US" sz="1100" b="1" dirty="0"/>
          </a:p>
          <a:p>
            <a:pPr algn="l"/>
            <a:endParaRPr lang="en-US" sz="1100" b="1" dirty="0" smtClean="0">
              <a:solidFill>
                <a:schemeClr val="tx2"/>
              </a:solidFill>
            </a:endParaRPr>
          </a:p>
          <a:p>
            <a:pPr algn="l"/>
            <a:r>
              <a:rPr lang="en-US" sz="1100" b="1" dirty="0" smtClean="0">
                <a:solidFill>
                  <a:schemeClr val="tx2"/>
                </a:solidFill>
              </a:rPr>
              <a:t>Hand Hygiene</a:t>
            </a:r>
          </a:p>
          <a:p>
            <a:pPr marL="171450" indent="-171450" algn="l">
              <a:buFont typeface="Wingdings" panose="05000000000000000000" pitchFamily="2" charset="2"/>
              <a:buChar char="§"/>
            </a:pPr>
            <a:r>
              <a:rPr lang="en-US" sz="1100" dirty="0">
                <a:solidFill>
                  <a:schemeClr val="tx2"/>
                </a:solidFill>
              </a:rPr>
              <a:t>Hand hygiene is the single most important measure for preventing disease transmission. </a:t>
            </a:r>
            <a:r>
              <a:rPr lang="en-US" sz="1100" b="1" dirty="0">
                <a:solidFill>
                  <a:schemeClr val="tx2"/>
                </a:solidFill>
              </a:rPr>
              <a:t> </a:t>
            </a:r>
          </a:p>
          <a:p>
            <a:pPr marL="628650" lvl="1" indent="-171450">
              <a:buFont typeface="Courier New" panose="02070309020205020404" pitchFamily="49" charset="0"/>
              <a:buChar char="o"/>
            </a:pPr>
            <a:r>
              <a:rPr lang="en-US" sz="1100" dirty="0" smtClean="0">
                <a:solidFill>
                  <a:schemeClr val="tx2"/>
                </a:solidFill>
              </a:rPr>
              <a:t>Hand hygiene must be performed</a:t>
            </a:r>
          </a:p>
          <a:p>
            <a:pPr marL="628650" lvl="1" indent="-171450">
              <a:buFont typeface="Courier New" panose="02070309020205020404" pitchFamily="49" charset="0"/>
              <a:buChar char="o"/>
            </a:pPr>
            <a:r>
              <a:rPr lang="en-US" sz="1100" dirty="0" smtClean="0">
                <a:solidFill>
                  <a:schemeClr val="tx2"/>
                </a:solidFill>
              </a:rPr>
              <a:t>When in the patient care environment</a:t>
            </a:r>
          </a:p>
          <a:p>
            <a:pPr marL="628650" lvl="1" indent="-171450">
              <a:buFont typeface="Courier New" panose="02070309020205020404" pitchFamily="49" charset="0"/>
              <a:buChar char="o"/>
            </a:pPr>
            <a:r>
              <a:rPr lang="en-US" sz="1100" dirty="0" smtClean="0">
                <a:solidFill>
                  <a:schemeClr val="tx2"/>
                </a:solidFill>
              </a:rPr>
              <a:t>Before and after direct contact with a patient</a:t>
            </a:r>
          </a:p>
          <a:p>
            <a:pPr marL="628650" lvl="1" indent="-171450">
              <a:buFont typeface="Courier New" panose="02070309020205020404" pitchFamily="49" charset="0"/>
              <a:buChar char="o"/>
            </a:pPr>
            <a:r>
              <a:rPr lang="en-US" sz="1100" dirty="0" smtClean="0">
                <a:solidFill>
                  <a:schemeClr val="tx2"/>
                </a:solidFill>
              </a:rPr>
              <a:t>Before procedures</a:t>
            </a:r>
          </a:p>
          <a:p>
            <a:pPr marL="628650" lvl="1" indent="-171450">
              <a:buFont typeface="Courier New" panose="02070309020205020404" pitchFamily="49" charset="0"/>
              <a:buChar char="o"/>
            </a:pPr>
            <a:r>
              <a:rPr lang="en-US" sz="1100" dirty="0" smtClean="0">
                <a:solidFill>
                  <a:schemeClr val="tx2"/>
                </a:solidFill>
              </a:rPr>
              <a:t>After risk of body fluid exposure</a:t>
            </a:r>
          </a:p>
          <a:p>
            <a:pPr marL="628650" lvl="1" indent="-171450">
              <a:buFont typeface="Courier New" panose="02070309020205020404" pitchFamily="49" charset="0"/>
              <a:buChar char="o"/>
            </a:pPr>
            <a:r>
              <a:rPr lang="en-US" sz="1100" dirty="0" smtClean="0">
                <a:solidFill>
                  <a:schemeClr val="tx2"/>
                </a:solidFill>
              </a:rPr>
              <a:t>Before donning gloves and immediately after removing gloves</a:t>
            </a:r>
          </a:p>
          <a:p>
            <a:pPr marL="628650" lvl="1" indent="-171450">
              <a:buFont typeface="Courier New" panose="02070309020205020404" pitchFamily="49" charset="0"/>
              <a:buChar char="o"/>
            </a:pPr>
            <a:r>
              <a:rPr lang="en-US" sz="1100" dirty="0" smtClean="0">
                <a:solidFill>
                  <a:schemeClr val="tx2"/>
                </a:solidFill>
              </a:rPr>
              <a:t>Before and after mask use</a:t>
            </a:r>
          </a:p>
          <a:p>
            <a:pPr marL="628650" lvl="1" indent="-171450">
              <a:buFont typeface="Courier New" panose="02070309020205020404" pitchFamily="49" charset="0"/>
              <a:buChar char="o"/>
            </a:pPr>
            <a:r>
              <a:rPr lang="en-US" sz="1100" dirty="0" smtClean="0">
                <a:solidFill>
                  <a:schemeClr val="tx2"/>
                </a:solidFill>
              </a:rPr>
              <a:t>After contact with environmental surfaces</a:t>
            </a:r>
          </a:p>
          <a:p>
            <a:pPr marL="628650" lvl="1" indent="-171450">
              <a:buFont typeface="Courier New" panose="02070309020205020404" pitchFamily="49" charset="0"/>
              <a:buChar char="o"/>
            </a:pPr>
            <a:r>
              <a:rPr lang="en-US" sz="1100" dirty="0" smtClean="0">
                <a:solidFill>
                  <a:schemeClr val="tx2"/>
                </a:solidFill>
              </a:rPr>
              <a:t>After contact with laboratory materials or equipment and</a:t>
            </a:r>
          </a:p>
          <a:p>
            <a:pPr marL="628650" lvl="1" indent="-171450">
              <a:buFont typeface="Courier New" panose="02070309020205020404" pitchFamily="49" charset="0"/>
              <a:buChar char="o"/>
            </a:pPr>
            <a:r>
              <a:rPr lang="en-US" sz="1100" dirty="0" smtClean="0">
                <a:solidFill>
                  <a:schemeClr val="tx2"/>
                </a:solidFill>
              </a:rPr>
              <a:t>When hands are visibly soiled</a:t>
            </a:r>
          </a:p>
          <a:p>
            <a:pPr marL="171450" indent="-171450" algn="l">
              <a:buFont typeface="Wingdings" panose="05000000000000000000" pitchFamily="2" charset="2"/>
              <a:buChar char="§"/>
            </a:pPr>
            <a:r>
              <a:rPr lang="en-US" sz="1100" dirty="0" smtClean="0">
                <a:solidFill>
                  <a:schemeClr val="tx2"/>
                </a:solidFill>
              </a:rPr>
              <a:t>Patients must perform hand hygiene with soap and water or with an alcohol based hand rub (ABHR) </a:t>
            </a:r>
          </a:p>
          <a:p>
            <a:pPr marL="628650" lvl="1" indent="-171450">
              <a:buFont typeface="Courier New" panose="02070309020205020404" pitchFamily="49" charset="0"/>
              <a:buChar char="o"/>
            </a:pPr>
            <a:r>
              <a:rPr lang="en-US" sz="1100" dirty="0" smtClean="0">
                <a:solidFill>
                  <a:schemeClr val="tx2"/>
                </a:solidFill>
              </a:rPr>
              <a:t>After removing a mask or other PPE</a:t>
            </a:r>
          </a:p>
          <a:p>
            <a:pPr marL="628650" lvl="1" indent="-171450">
              <a:buFont typeface="Courier New" panose="02070309020205020404" pitchFamily="49" charset="0"/>
              <a:buChar char="o"/>
            </a:pPr>
            <a:r>
              <a:rPr lang="en-US" sz="1100" dirty="0" smtClean="0">
                <a:solidFill>
                  <a:schemeClr val="tx2"/>
                </a:solidFill>
              </a:rPr>
              <a:t>Coughing </a:t>
            </a:r>
          </a:p>
          <a:p>
            <a:pPr marL="628650" lvl="1" indent="-171450">
              <a:buFont typeface="Courier New" panose="02070309020205020404" pitchFamily="49" charset="0"/>
              <a:buChar char="o"/>
            </a:pPr>
            <a:r>
              <a:rPr lang="en-US" sz="1100" dirty="0" smtClean="0">
                <a:solidFill>
                  <a:schemeClr val="tx2"/>
                </a:solidFill>
              </a:rPr>
              <a:t>Sneezing</a:t>
            </a:r>
          </a:p>
          <a:p>
            <a:pPr marL="628650" lvl="1" indent="-171450">
              <a:buFont typeface="Courier New" panose="02070309020205020404" pitchFamily="49" charset="0"/>
              <a:buChar char="o"/>
            </a:pPr>
            <a:r>
              <a:rPr lang="en-US" sz="1100" dirty="0" smtClean="0">
                <a:solidFill>
                  <a:schemeClr val="tx2"/>
                </a:solidFill>
              </a:rPr>
              <a:t>Using a Tissue or</a:t>
            </a:r>
          </a:p>
          <a:p>
            <a:pPr marL="628650" lvl="1" indent="-171450">
              <a:buFont typeface="Courier New" panose="02070309020205020404" pitchFamily="49" charset="0"/>
              <a:buChar char="o"/>
            </a:pPr>
            <a:r>
              <a:rPr lang="en-US" sz="1100" dirty="0" smtClean="0">
                <a:solidFill>
                  <a:schemeClr val="tx2"/>
                </a:solidFill>
              </a:rPr>
              <a:t>When hands are visibly soiled</a:t>
            </a:r>
          </a:p>
          <a:p>
            <a:pPr algn="l"/>
            <a:endParaRPr lang="en-US" sz="1100" b="1" dirty="0" smtClean="0">
              <a:solidFill>
                <a:schemeClr val="tx2"/>
              </a:solidFill>
            </a:endParaRPr>
          </a:p>
        </p:txBody>
      </p:sp>
    </p:spTree>
    <p:extLst>
      <p:ext uri="{BB962C8B-B14F-4D97-AF65-F5344CB8AC3E}">
        <p14:creationId xmlns:p14="http://schemas.microsoft.com/office/powerpoint/2010/main" val="2519941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033272"/>
          </a:xfrm>
        </p:spPr>
        <p:txBody>
          <a:bodyPr>
            <a:noAutofit/>
          </a:bodyPr>
          <a:lstStyle/>
          <a:p>
            <a:r>
              <a:rPr lang="en-US" sz="3200" b="1" dirty="0" smtClean="0">
                <a:solidFill>
                  <a:schemeClr val="bg1"/>
                </a:solidFill>
              </a:rPr>
              <a:t>Exposure Prevention</a:t>
            </a:r>
            <a:endParaRPr lang="en-US" sz="3200" dirty="0"/>
          </a:p>
        </p:txBody>
      </p:sp>
      <p:sp>
        <p:nvSpPr>
          <p:cNvPr id="4" name="Slide Number Placeholder 3"/>
          <p:cNvSpPr>
            <a:spLocks noGrp="1"/>
          </p:cNvSpPr>
          <p:nvPr>
            <p:ph type="sldNum" sz="quarter" idx="12"/>
          </p:nvPr>
        </p:nvSpPr>
        <p:spPr/>
        <p:txBody>
          <a:bodyPr/>
          <a:lstStyle/>
          <a:p>
            <a:fld id="{0E5E2B3B-36DF-43D2-964E-5D0735EC1E02}" type="slidenum">
              <a:rPr lang="en-US" smtClean="0"/>
              <a:t>23</a:t>
            </a:fld>
            <a:endParaRPr lang="en-US"/>
          </a:p>
        </p:txBody>
      </p:sp>
      <p:sp>
        <p:nvSpPr>
          <p:cNvPr id="3" name="Text Placeholder 2"/>
          <p:cNvSpPr>
            <a:spLocks noGrp="1"/>
          </p:cNvSpPr>
          <p:nvPr>
            <p:ph type="body" idx="4294967295"/>
          </p:nvPr>
        </p:nvSpPr>
        <p:spPr>
          <a:xfrm>
            <a:off x="381000" y="1371600"/>
            <a:ext cx="8153400" cy="5334000"/>
          </a:xfrm>
        </p:spPr>
        <p:txBody>
          <a:bodyPr numCol="2">
            <a:noAutofit/>
          </a:bodyPr>
          <a:lstStyle/>
          <a:p>
            <a:pPr marL="171450" indent="-171450" algn="l">
              <a:buFont typeface="Wingdings" panose="05000000000000000000" pitchFamily="2" charset="2"/>
              <a:buChar char="§"/>
            </a:pPr>
            <a:r>
              <a:rPr lang="en-US" sz="1100" dirty="0" smtClean="0">
                <a:solidFill>
                  <a:schemeClr val="tx2"/>
                </a:solidFill>
              </a:rPr>
              <a:t>The majority of exposures are preventable by following routine procedures. </a:t>
            </a:r>
            <a:r>
              <a:rPr lang="en-US" sz="1100" dirty="0" smtClean="0">
                <a:solidFill>
                  <a:srgbClr val="FF0000"/>
                </a:solidFill>
              </a:rPr>
              <a:t>Where there is low incidence and prevalence of COVID-19, additional PPE over and above that required for normal precautions is not required. (BCCDC)</a:t>
            </a:r>
            <a:r>
              <a:rPr lang="en-US" sz="900" dirty="0" smtClean="0">
                <a:solidFill>
                  <a:srgbClr val="FF0000"/>
                </a:solidFill>
              </a:rPr>
              <a:t>.</a:t>
            </a:r>
          </a:p>
          <a:p>
            <a:pPr algn="l"/>
            <a:endParaRPr lang="en-US" sz="1100" b="1" dirty="0" smtClean="0">
              <a:solidFill>
                <a:schemeClr val="tx2"/>
              </a:solidFill>
            </a:endParaRPr>
          </a:p>
          <a:p>
            <a:pPr algn="l"/>
            <a:r>
              <a:rPr lang="en-US" sz="1100" b="1" dirty="0" smtClean="0">
                <a:solidFill>
                  <a:schemeClr val="tx2"/>
                </a:solidFill>
              </a:rPr>
              <a:t>Aerosol-generating  medical procedures (AGMPs)</a:t>
            </a:r>
          </a:p>
          <a:p>
            <a:pPr algn="l"/>
            <a:r>
              <a:rPr lang="en-US" sz="1100" dirty="0">
                <a:solidFill>
                  <a:schemeClr val="tx2"/>
                </a:solidFill>
              </a:rPr>
              <a:t>An AGMP is any procedure conducted on a patient that can induce production of aerosols of various sizes, including droplet nuclei. </a:t>
            </a:r>
            <a:endParaRPr lang="en-US" sz="1100" dirty="0" smtClean="0">
              <a:solidFill>
                <a:schemeClr val="tx2"/>
              </a:solidFill>
            </a:endParaRPr>
          </a:p>
          <a:p>
            <a:pPr algn="l"/>
            <a:endParaRPr lang="en-US" sz="1100" b="1" dirty="0" smtClean="0">
              <a:solidFill>
                <a:schemeClr val="tx2"/>
              </a:solidFill>
            </a:endParaRPr>
          </a:p>
          <a:p>
            <a:pPr algn="l"/>
            <a:r>
              <a:rPr lang="en-US" sz="1100" b="1" dirty="0" smtClean="0">
                <a:solidFill>
                  <a:schemeClr val="tx2"/>
                </a:solidFill>
              </a:rPr>
              <a:t>PPE for OHCPs and Staff</a:t>
            </a:r>
          </a:p>
          <a:p>
            <a:pPr marL="171450" indent="-171450" algn="l">
              <a:buFont typeface="Wingdings" panose="05000000000000000000" pitchFamily="2" charset="2"/>
              <a:buChar char="§"/>
            </a:pPr>
            <a:r>
              <a:rPr lang="en-US" sz="1100" dirty="0" smtClean="0">
                <a:solidFill>
                  <a:schemeClr val="tx2"/>
                </a:solidFill>
              </a:rPr>
              <a:t>Every effort is made to make PPE available and accessible at the point-of-care with patient</a:t>
            </a:r>
          </a:p>
          <a:p>
            <a:pPr marL="171450" indent="-171450" algn="l">
              <a:buFont typeface="Wingdings" panose="05000000000000000000" pitchFamily="2" charset="2"/>
              <a:buChar char="§"/>
            </a:pPr>
            <a:r>
              <a:rPr lang="en-US" sz="1100" b="1" dirty="0" smtClean="0">
                <a:solidFill>
                  <a:schemeClr val="tx2"/>
                </a:solidFill>
              </a:rPr>
              <a:t>OHCPs must receive training in and demonstrate an understanding of</a:t>
            </a:r>
          </a:p>
          <a:p>
            <a:pPr marL="628650" lvl="1" indent="-171450">
              <a:buFont typeface="Wingdings" panose="05000000000000000000" pitchFamily="2" charset="2"/>
              <a:buChar char="§"/>
            </a:pPr>
            <a:r>
              <a:rPr lang="en-US" sz="1100" b="1" dirty="0" smtClean="0">
                <a:solidFill>
                  <a:schemeClr val="tx2"/>
                </a:solidFill>
              </a:rPr>
              <a:t>When to use PPE</a:t>
            </a:r>
          </a:p>
          <a:p>
            <a:pPr marL="628650" lvl="1" indent="-171450">
              <a:buFont typeface="Wingdings" panose="05000000000000000000" pitchFamily="2" charset="2"/>
              <a:buChar char="§"/>
            </a:pPr>
            <a:r>
              <a:rPr lang="en-US" sz="1100" b="1" dirty="0" smtClean="0">
                <a:solidFill>
                  <a:schemeClr val="tx2"/>
                </a:solidFill>
              </a:rPr>
              <a:t>What PPE is necessary</a:t>
            </a:r>
          </a:p>
          <a:p>
            <a:pPr marL="628650" lvl="1" indent="-171450">
              <a:buFont typeface="Wingdings" panose="05000000000000000000" pitchFamily="2" charset="2"/>
              <a:buChar char="§"/>
            </a:pPr>
            <a:r>
              <a:rPr lang="en-US" sz="1100" b="1" dirty="0" smtClean="0">
                <a:solidFill>
                  <a:schemeClr val="tx2"/>
                </a:solidFill>
              </a:rPr>
              <a:t>How to properly don, use and doff PPE in a manner to prevent self-contamination</a:t>
            </a:r>
          </a:p>
          <a:p>
            <a:pPr marL="171450" indent="-171450" algn="l">
              <a:buFont typeface="Wingdings" panose="05000000000000000000" pitchFamily="2" charset="2"/>
              <a:buChar char="§"/>
            </a:pPr>
            <a:r>
              <a:rPr lang="en-US" sz="1100" dirty="0">
                <a:solidFill>
                  <a:schemeClr val="tx2"/>
                </a:solidFill>
              </a:rPr>
              <a:t>Safe donning and doffing practices must be followed. </a:t>
            </a:r>
            <a:endParaRPr lang="en-US" sz="1100" dirty="0" smtClean="0">
              <a:solidFill>
                <a:schemeClr val="tx2"/>
              </a:solidFill>
            </a:endParaRPr>
          </a:p>
          <a:p>
            <a:pPr marL="171450" indent="-171450" algn="l">
              <a:buFont typeface="Wingdings" panose="05000000000000000000" pitchFamily="2" charset="2"/>
              <a:buChar char="§"/>
            </a:pPr>
            <a:r>
              <a:rPr lang="en-US" sz="1100" dirty="0" smtClean="0">
                <a:solidFill>
                  <a:schemeClr val="tx2"/>
                </a:solidFill>
              </a:rPr>
              <a:t>PPE </a:t>
            </a:r>
            <a:r>
              <a:rPr lang="en-US" sz="1100" dirty="0">
                <a:solidFill>
                  <a:schemeClr val="tx2"/>
                </a:solidFill>
              </a:rPr>
              <a:t>should be removed in the following order: </a:t>
            </a:r>
            <a:r>
              <a:rPr lang="en-US" sz="1100" b="1" dirty="0">
                <a:solidFill>
                  <a:schemeClr val="tx2"/>
                </a:solidFill>
              </a:rPr>
              <a:t>gloves, gown, protective </a:t>
            </a:r>
            <a:r>
              <a:rPr lang="en-US" sz="1100" b="1" dirty="0" smtClean="0">
                <a:solidFill>
                  <a:schemeClr val="tx2"/>
                </a:solidFill>
              </a:rPr>
              <a:t>eyewear, </a:t>
            </a:r>
            <a:r>
              <a:rPr lang="en-US" sz="1100" b="1" dirty="0" err="1" smtClean="0">
                <a:solidFill>
                  <a:schemeClr val="tx2"/>
                </a:solidFill>
              </a:rPr>
              <a:t>faceshield</a:t>
            </a:r>
            <a:r>
              <a:rPr lang="en-US" sz="1100" b="1" dirty="0" smtClean="0">
                <a:solidFill>
                  <a:schemeClr val="tx2"/>
                </a:solidFill>
              </a:rPr>
              <a:t>, mask </a:t>
            </a:r>
            <a:r>
              <a:rPr lang="en-US" sz="1100" b="1" dirty="0">
                <a:solidFill>
                  <a:schemeClr val="tx2"/>
                </a:solidFill>
              </a:rPr>
              <a:t>and perform hand hygiene immediately afterwards.</a:t>
            </a:r>
            <a:r>
              <a:rPr lang="en-US" sz="1100" dirty="0">
                <a:solidFill>
                  <a:schemeClr val="tx2"/>
                </a:solidFill>
              </a:rPr>
              <a:t> Hand hygiene should occur according to best practices for putting on and removing PPE</a:t>
            </a:r>
            <a:r>
              <a:rPr lang="en-US" sz="1100" dirty="0" smtClean="0">
                <a:solidFill>
                  <a:schemeClr val="tx2"/>
                </a:solidFill>
              </a:rPr>
              <a:t>.</a:t>
            </a:r>
          </a:p>
          <a:p>
            <a:pPr marL="171450" indent="-171450" algn="l">
              <a:buFont typeface="Wingdings" panose="05000000000000000000" pitchFamily="2" charset="2"/>
              <a:buChar char="§"/>
            </a:pPr>
            <a:r>
              <a:rPr lang="en-US" sz="1100" b="1" dirty="0" smtClean="0">
                <a:solidFill>
                  <a:schemeClr val="tx2"/>
                </a:solidFill>
              </a:rPr>
              <a:t>Change into separate set of street clothes and footwear before leaving work. Work clothing (e.g., scrubs) should be placed in a bag and laundered after every shift. Shower immediately upon returning home after every shift.</a:t>
            </a:r>
          </a:p>
          <a:p>
            <a:pPr marL="0" lvl="1"/>
            <a:r>
              <a:rPr lang="en-US" sz="1100" b="1" dirty="0" smtClean="0">
                <a:solidFill>
                  <a:schemeClr val="tx2"/>
                </a:solidFill>
              </a:rPr>
              <a:t>PPE </a:t>
            </a:r>
            <a:r>
              <a:rPr lang="en-US" sz="1100" b="1" dirty="0">
                <a:solidFill>
                  <a:schemeClr val="tx2"/>
                </a:solidFill>
              </a:rPr>
              <a:t>Storage</a:t>
            </a:r>
          </a:p>
          <a:p>
            <a:pPr marL="171450" lvl="1" indent="-171450">
              <a:buFont typeface="Wingdings" panose="05000000000000000000" pitchFamily="2" charset="2"/>
              <a:buChar char="§"/>
            </a:pPr>
            <a:r>
              <a:rPr lang="en-US" sz="1100" dirty="0" smtClean="0">
                <a:solidFill>
                  <a:schemeClr val="tx2"/>
                </a:solidFill>
              </a:rPr>
              <a:t>PPE </a:t>
            </a:r>
            <a:r>
              <a:rPr lang="en-US" sz="1100" dirty="0">
                <a:solidFill>
                  <a:schemeClr val="tx2"/>
                </a:solidFill>
              </a:rPr>
              <a:t>is stored to avoid pilfering, while not inhibiting staff from accessing PPE. </a:t>
            </a:r>
            <a:endParaRPr lang="en-US" sz="1100" dirty="0" smtClean="0">
              <a:solidFill>
                <a:schemeClr val="tx2"/>
              </a:solidFill>
            </a:endParaRPr>
          </a:p>
          <a:p>
            <a:pPr marL="171450" lvl="1" indent="-171450">
              <a:buFont typeface="Wingdings" panose="05000000000000000000" pitchFamily="2" charset="2"/>
              <a:buChar char="§"/>
            </a:pPr>
            <a:r>
              <a:rPr lang="en-US" sz="1100" dirty="0" smtClean="0">
                <a:solidFill>
                  <a:schemeClr val="tx2"/>
                </a:solidFill>
              </a:rPr>
              <a:t>There </a:t>
            </a:r>
            <a:r>
              <a:rPr lang="en-US" sz="1100" dirty="0">
                <a:solidFill>
                  <a:schemeClr val="tx2"/>
                </a:solidFill>
              </a:rPr>
              <a:t>is </a:t>
            </a:r>
            <a:r>
              <a:rPr lang="en-US" sz="1100" b="1" dirty="0">
                <a:solidFill>
                  <a:schemeClr val="tx2"/>
                </a:solidFill>
              </a:rPr>
              <a:t>regular assessment to determine stock of necessary PPE (e.g. gloves, gowns, masks, eye protection) and necessary supplies </a:t>
            </a:r>
            <a:r>
              <a:rPr lang="en-US" sz="1100" dirty="0">
                <a:solidFill>
                  <a:schemeClr val="tx2"/>
                </a:solidFill>
              </a:rPr>
              <a:t>including ABHR. </a:t>
            </a:r>
          </a:p>
          <a:p>
            <a:pPr marL="171450" lvl="1" indent="-171450">
              <a:buFont typeface="Wingdings" panose="05000000000000000000" pitchFamily="2" charset="2"/>
              <a:buChar char="§"/>
            </a:pPr>
            <a:r>
              <a:rPr lang="en-US" sz="1100" dirty="0" smtClean="0">
                <a:solidFill>
                  <a:schemeClr val="tx2"/>
                </a:solidFill>
              </a:rPr>
              <a:t>Appropriate </a:t>
            </a:r>
            <a:r>
              <a:rPr lang="en-US" sz="1100" dirty="0">
                <a:solidFill>
                  <a:schemeClr val="tx2"/>
                </a:solidFill>
              </a:rPr>
              <a:t>number and placement of ABHR dispensers, at entry to the outpatient and community-based care setting, in hallways at entry to each exam room, communal areas and at point- of-care for each patient </a:t>
            </a:r>
          </a:p>
          <a:p>
            <a:pPr marL="171450" lvl="1" indent="-171450">
              <a:buFont typeface="Wingdings" panose="05000000000000000000" pitchFamily="2" charset="2"/>
              <a:buChar char="§"/>
            </a:pPr>
            <a:r>
              <a:rPr lang="en-US" sz="1100" dirty="0" smtClean="0">
                <a:solidFill>
                  <a:schemeClr val="tx2"/>
                </a:solidFill>
              </a:rPr>
              <a:t>Respiratory </a:t>
            </a:r>
            <a:r>
              <a:rPr lang="en-US" sz="1100" dirty="0">
                <a:solidFill>
                  <a:schemeClr val="tx2"/>
                </a:solidFill>
              </a:rPr>
              <a:t>hygiene products (e.g., masks, tissues, ABHR, no-touch waste receptacles) are available and easily accessible to staff and </a:t>
            </a:r>
            <a:r>
              <a:rPr lang="en-US" sz="1100" dirty="0" smtClean="0">
                <a:solidFill>
                  <a:schemeClr val="tx2"/>
                </a:solidFill>
              </a:rPr>
              <a:t>patients</a:t>
            </a:r>
          </a:p>
          <a:p>
            <a:pPr marL="0" lvl="1"/>
            <a:endParaRPr lang="en-US" sz="1100" b="1" dirty="0" smtClean="0">
              <a:solidFill>
                <a:schemeClr val="tx2"/>
              </a:solidFill>
            </a:endParaRPr>
          </a:p>
          <a:p>
            <a:pPr marL="0" lvl="1"/>
            <a:r>
              <a:rPr lang="en-US" sz="1100" b="1" dirty="0" smtClean="0">
                <a:solidFill>
                  <a:schemeClr val="tx2"/>
                </a:solidFill>
              </a:rPr>
              <a:t>Managing Droplet and Spatter</a:t>
            </a:r>
          </a:p>
          <a:p>
            <a:pPr marL="171450" lvl="1" indent="-171450">
              <a:buFont typeface="Wingdings" panose="05000000000000000000" pitchFamily="2" charset="2"/>
              <a:buChar char="§"/>
            </a:pPr>
            <a:r>
              <a:rPr lang="en-US" sz="1100" b="1" dirty="0">
                <a:solidFill>
                  <a:schemeClr val="tx2"/>
                </a:solidFill>
              </a:rPr>
              <a:t>High-volume suction </a:t>
            </a:r>
            <a:r>
              <a:rPr lang="en-US" sz="1100" dirty="0">
                <a:solidFill>
                  <a:schemeClr val="tx2"/>
                </a:solidFill>
              </a:rPr>
              <a:t>must be used to reduce aerosols at source. </a:t>
            </a:r>
            <a:endParaRPr lang="en-US" sz="1100" dirty="0" smtClean="0">
              <a:solidFill>
                <a:schemeClr val="tx2"/>
              </a:solidFill>
            </a:endParaRPr>
          </a:p>
          <a:p>
            <a:pPr marL="171450" lvl="1" indent="-171450">
              <a:buFont typeface="Wingdings" panose="05000000000000000000" pitchFamily="2" charset="2"/>
              <a:buChar char="§"/>
            </a:pPr>
            <a:r>
              <a:rPr lang="en-US" sz="1100" dirty="0" smtClean="0">
                <a:solidFill>
                  <a:schemeClr val="tx2"/>
                </a:solidFill>
              </a:rPr>
              <a:t>A </a:t>
            </a:r>
            <a:r>
              <a:rPr lang="en-US" sz="1100" b="1" dirty="0">
                <a:solidFill>
                  <a:schemeClr val="tx2"/>
                </a:solidFill>
              </a:rPr>
              <a:t>rubber dam </a:t>
            </a:r>
            <a:r>
              <a:rPr lang="en-US" sz="1100" dirty="0">
                <a:solidFill>
                  <a:schemeClr val="tx2"/>
                </a:solidFill>
              </a:rPr>
              <a:t>should be used whenever possible, with high-volume suction in procedures where the creation of droplets, splatter and spray may occur. </a:t>
            </a:r>
            <a:endParaRPr lang="en-US" sz="1100" dirty="0" smtClean="0">
              <a:solidFill>
                <a:schemeClr val="tx2"/>
              </a:solidFill>
            </a:endParaRPr>
          </a:p>
          <a:p>
            <a:pPr marL="171450" lvl="1" indent="-171450">
              <a:buFont typeface="Wingdings" panose="05000000000000000000" pitchFamily="2" charset="2"/>
              <a:buChar char="§"/>
            </a:pPr>
            <a:r>
              <a:rPr lang="en-US" sz="1100" dirty="0" smtClean="0">
                <a:solidFill>
                  <a:schemeClr val="tx2"/>
                </a:solidFill>
              </a:rPr>
              <a:t>Unnecessary </a:t>
            </a:r>
            <a:r>
              <a:rPr lang="en-US" sz="1100" dirty="0">
                <a:solidFill>
                  <a:schemeClr val="tx2"/>
                </a:solidFill>
              </a:rPr>
              <a:t>equipment and items must be removed from the operatory. </a:t>
            </a:r>
          </a:p>
          <a:p>
            <a:pPr marL="171450" lvl="1" indent="-171450">
              <a:buFont typeface="Wingdings" panose="05000000000000000000" pitchFamily="2" charset="2"/>
              <a:buChar char="§"/>
            </a:pPr>
            <a:r>
              <a:rPr lang="en-US" sz="1100" dirty="0" smtClean="0">
                <a:solidFill>
                  <a:schemeClr val="tx2"/>
                </a:solidFill>
              </a:rPr>
              <a:t>Countertops </a:t>
            </a:r>
            <a:r>
              <a:rPr lang="en-US" sz="1100" dirty="0">
                <a:solidFill>
                  <a:schemeClr val="tx2"/>
                </a:solidFill>
              </a:rPr>
              <a:t>and touched surfaces should be clear to enable covering with barriers and/or thorough cleaning and disinfection, decreasing </a:t>
            </a:r>
            <a:r>
              <a:rPr lang="en-US" sz="1100" dirty="0" smtClean="0">
                <a:solidFill>
                  <a:schemeClr val="tx2"/>
                </a:solidFill>
              </a:rPr>
              <a:t>opportunities </a:t>
            </a:r>
            <a:r>
              <a:rPr lang="en-US" sz="1100" dirty="0">
                <a:solidFill>
                  <a:schemeClr val="tx2"/>
                </a:solidFill>
              </a:rPr>
              <a:t>for transmission</a:t>
            </a:r>
            <a:r>
              <a:rPr lang="en-US" sz="1100" dirty="0" smtClean="0">
                <a:solidFill>
                  <a:schemeClr val="tx2"/>
                </a:solidFill>
              </a:rPr>
              <a:t>.</a:t>
            </a:r>
          </a:p>
        </p:txBody>
      </p:sp>
    </p:spTree>
    <p:extLst>
      <p:ext uri="{BB962C8B-B14F-4D97-AF65-F5344CB8AC3E}">
        <p14:creationId xmlns:p14="http://schemas.microsoft.com/office/powerpoint/2010/main" val="662130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5E2B3B-36DF-43D2-964E-5D0735EC1E02}" type="slidenum">
              <a:rPr lang="en-US" smtClean="0"/>
              <a:t>24</a:t>
            </a:fld>
            <a:endParaRPr lang="en-US" dirty="0"/>
          </a:p>
        </p:txBody>
      </p:sp>
      <p:sp>
        <p:nvSpPr>
          <p:cNvPr id="5" name="Rectangle 4"/>
          <p:cNvSpPr/>
          <p:nvPr/>
        </p:nvSpPr>
        <p:spPr>
          <a:xfrm>
            <a:off x="381000" y="2286000"/>
            <a:ext cx="8077200" cy="3139321"/>
          </a:xfrm>
          <a:prstGeom prst="rect">
            <a:avLst/>
          </a:prstGeom>
        </p:spPr>
        <p:txBody>
          <a:bodyPr wrap="square">
            <a:spAutoFit/>
          </a:bodyPr>
          <a:lstStyle/>
          <a:p>
            <a:r>
              <a:rPr lang="en-US" dirty="0" smtClean="0">
                <a:solidFill>
                  <a:schemeClr val="tx2"/>
                </a:solidFill>
              </a:rPr>
              <a:t>Regarding </a:t>
            </a:r>
            <a:r>
              <a:rPr lang="en-US" dirty="0">
                <a:solidFill>
                  <a:schemeClr val="tx2"/>
                </a:solidFill>
              </a:rPr>
              <a:t>use of personal protective equipment (PPE), OHCPs should follow the directives and recommendations provided by BCCDC, </a:t>
            </a:r>
            <a:r>
              <a:rPr lang="en-US" dirty="0" err="1">
                <a:solidFill>
                  <a:schemeClr val="tx2"/>
                </a:solidFill>
              </a:rPr>
              <a:t>PICNet</a:t>
            </a:r>
            <a:r>
              <a:rPr lang="en-US" dirty="0">
                <a:solidFill>
                  <a:schemeClr val="tx2"/>
                </a:solidFill>
              </a:rPr>
              <a:t>, and </a:t>
            </a:r>
            <a:r>
              <a:rPr lang="en-US" dirty="0" err="1">
                <a:solidFill>
                  <a:schemeClr val="tx2"/>
                </a:solidFill>
              </a:rPr>
              <a:t>WorkSafeBC</a:t>
            </a:r>
            <a:r>
              <a:rPr lang="en-US" dirty="0">
                <a:solidFill>
                  <a:schemeClr val="tx2"/>
                </a:solidFill>
              </a:rPr>
              <a:t>. This includes directives that are role-based (e.g. administrative vs. direct patient contact) or specific to the practice context (e.g. mobile practice in long term care settings vs. community-based facilities</a:t>
            </a:r>
            <a:r>
              <a:rPr lang="en-US" dirty="0" smtClean="0">
                <a:solidFill>
                  <a:schemeClr val="tx2"/>
                </a:solidFill>
              </a:rPr>
              <a:t>).</a:t>
            </a:r>
          </a:p>
          <a:p>
            <a:endParaRPr lang="en-US" dirty="0">
              <a:solidFill>
                <a:schemeClr val="tx2"/>
              </a:solidFill>
            </a:endParaRPr>
          </a:p>
          <a:p>
            <a:r>
              <a:rPr lang="en-US" dirty="0">
                <a:solidFill>
                  <a:schemeClr val="tx2"/>
                </a:solidFill>
              </a:rPr>
              <a:t>PPE recommended </a:t>
            </a:r>
            <a:r>
              <a:rPr lang="en-US" dirty="0" smtClean="0">
                <a:solidFill>
                  <a:schemeClr val="tx2"/>
                </a:solidFill>
              </a:rPr>
              <a:t>to </a:t>
            </a:r>
            <a:r>
              <a:rPr lang="en-US" dirty="0">
                <a:solidFill>
                  <a:schemeClr val="tx2"/>
                </a:solidFill>
              </a:rPr>
              <a:t>be used in the context of COVID-19 disease has been presented at Table 1</a:t>
            </a:r>
            <a:r>
              <a:rPr lang="en-US" dirty="0" smtClean="0">
                <a:solidFill>
                  <a:schemeClr val="tx2"/>
                </a:solidFill>
              </a:rPr>
              <a:t>. </a:t>
            </a:r>
            <a:r>
              <a:rPr lang="en-US" dirty="0">
                <a:solidFill>
                  <a:srgbClr val="C00000"/>
                </a:solidFill>
              </a:rPr>
              <a:t>At UBC Oral Health Clinics, </a:t>
            </a:r>
            <a:r>
              <a:rPr lang="en-US" dirty="0" smtClean="0">
                <a:solidFill>
                  <a:srgbClr val="C00000"/>
                </a:solidFill>
              </a:rPr>
              <a:t>safety </a:t>
            </a:r>
            <a:r>
              <a:rPr lang="en-US" dirty="0">
                <a:solidFill>
                  <a:srgbClr val="C00000"/>
                </a:solidFill>
              </a:rPr>
              <a:t>glasses OR goggles with a </a:t>
            </a:r>
            <a:r>
              <a:rPr lang="en-US" dirty="0" err="1" smtClean="0">
                <a:solidFill>
                  <a:srgbClr val="C00000"/>
                </a:solidFill>
              </a:rPr>
              <a:t>faceshield</a:t>
            </a:r>
            <a:r>
              <a:rPr lang="en-US" dirty="0" smtClean="0">
                <a:solidFill>
                  <a:srgbClr val="C00000"/>
                </a:solidFill>
              </a:rPr>
              <a:t> are </a:t>
            </a:r>
            <a:r>
              <a:rPr lang="en-US" dirty="0">
                <a:solidFill>
                  <a:srgbClr val="C00000"/>
                </a:solidFill>
              </a:rPr>
              <a:t>used as eye protection equipment </a:t>
            </a:r>
            <a:r>
              <a:rPr lang="en-US" dirty="0" smtClean="0">
                <a:solidFill>
                  <a:srgbClr val="C00000"/>
                </a:solidFill>
              </a:rPr>
              <a:t>for DHCPs when </a:t>
            </a:r>
            <a:r>
              <a:rPr lang="en-US" dirty="0">
                <a:solidFill>
                  <a:srgbClr val="C00000"/>
                </a:solidFill>
              </a:rPr>
              <a:t>there is COVID-19 infection occurring in the community. </a:t>
            </a:r>
          </a:p>
          <a:p>
            <a:endParaRPr lang="en-US" dirty="0">
              <a:solidFill>
                <a:srgbClr val="C00000"/>
              </a:solidFill>
            </a:endParaRPr>
          </a:p>
        </p:txBody>
      </p:sp>
      <p:sp>
        <p:nvSpPr>
          <p:cNvPr id="6" name="Rectangle 5"/>
          <p:cNvSpPr/>
          <p:nvPr/>
        </p:nvSpPr>
        <p:spPr>
          <a:xfrm>
            <a:off x="1219200" y="533400"/>
            <a:ext cx="7010400" cy="584775"/>
          </a:xfrm>
          <a:prstGeom prst="rect">
            <a:avLst/>
          </a:prstGeom>
        </p:spPr>
        <p:txBody>
          <a:bodyPr wrap="square">
            <a:spAutoFit/>
          </a:bodyPr>
          <a:lstStyle/>
          <a:p>
            <a:r>
              <a:rPr lang="en-US" sz="3200" b="1" dirty="0">
                <a:solidFill>
                  <a:schemeClr val="bg1"/>
                </a:solidFill>
              </a:rPr>
              <a:t>Personal Protective Equipment (PPE</a:t>
            </a:r>
            <a:r>
              <a:rPr lang="en-US" sz="3200" b="1" dirty="0" smtClean="0">
                <a:solidFill>
                  <a:schemeClr val="bg1"/>
                </a:solidFill>
              </a:rPr>
              <a:t>)</a:t>
            </a:r>
            <a:endParaRPr lang="en-CA" sz="3200" dirty="0"/>
          </a:p>
        </p:txBody>
      </p:sp>
    </p:spTree>
    <p:extLst>
      <p:ext uri="{BB962C8B-B14F-4D97-AF65-F5344CB8AC3E}">
        <p14:creationId xmlns:p14="http://schemas.microsoft.com/office/powerpoint/2010/main" val="3591623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74101426"/>
              </p:ext>
            </p:extLst>
          </p:nvPr>
        </p:nvGraphicFramePr>
        <p:xfrm>
          <a:off x="238759" y="588790"/>
          <a:ext cx="8762999" cy="6101570"/>
        </p:xfrm>
        <a:graphic>
          <a:graphicData uri="http://schemas.openxmlformats.org/drawingml/2006/table">
            <a:tbl>
              <a:tblPr firstRow="1" bandRow="1">
                <a:tableStyleId>{5C22544A-7EE6-4342-B048-85BDC9FD1C3A}</a:tableStyleId>
              </a:tblPr>
              <a:tblGrid>
                <a:gridCol w="1460500">
                  <a:extLst>
                    <a:ext uri="{9D8B030D-6E8A-4147-A177-3AD203B41FA5}">
                      <a16:colId xmlns:a16="http://schemas.microsoft.com/office/drawing/2014/main" val="20000"/>
                    </a:ext>
                  </a:extLst>
                </a:gridCol>
                <a:gridCol w="1424941">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4201158">
                  <a:extLst>
                    <a:ext uri="{9D8B030D-6E8A-4147-A177-3AD203B41FA5}">
                      <a16:colId xmlns:a16="http://schemas.microsoft.com/office/drawing/2014/main" val="20003"/>
                    </a:ext>
                  </a:extLst>
                </a:gridCol>
              </a:tblGrid>
              <a:tr h="290666">
                <a:tc gridSpan="4">
                  <a:txBody>
                    <a:bodyPr/>
                    <a:lstStyle/>
                    <a:p>
                      <a:pPr algn="ctr"/>
                      <a:r>
                        <a:rPr lang="en-US" sz="1200" dirty="0" smtClean="0"/>
                        <a:t>Non-COVID</a:t>
                      </a:r>
                      <a:r>
                        <a:rPr lang="en-US" sz="1200" baseline="0" dirty="0" smtClean="0"/>
                        <a:t> 19 Patients</a:t>
                      </a:r>
                      <a:endParaRPr lang="en-US" sz="1200"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1028417">
                <a:tc rowSpan="4">
                  <a:txBody>
                    <a:bodyPr/>
                    <a:lstStyle/>
                    <a:p>
                      <a:r>
                        <a:rPr lang="en-US" sz="1000" dirty="0" smtClean="0"/>
                        <a:t>Patient Room</a:t>
                      </a:r>
                      <a:endParaRPr lang="en-US" sz="1000" dirty="0"/>
                    </a:p>
                  </a:txBody>
                  <a:tcPr/>
                </a:tc>
                <a:tc rowSpan="2">
                  <a:txBody>
                    <a:bodyPr/>
                    <a:lstStyle/>
                    <a:p>
                      <a:r>
                        <a:rPr lang="en-US" sz="1000" dirty="0" smtClean="0"/>
                        <a:t>Dentists/ Providers</a:t>
                      </a:r>
                      <a:endParaRPr lang="en-US" sz="1000" dirty="0"/>
                    </a:p>
                  </a:txBody>
                  <a:tcPr/>
                </a:tc>
                <a:tc>
                  <a:txBody>
                    <a:bodyPr/>
                    <a:lstStyle/>
                    <a:p>
                      <a:r>
                        <a:rPr lang="en-US" sz="1000" dirty="0" smtClean="0"/>
                        <a:t>Aerosol-generating procedures (AGP)</a:t>
                      </a:r>
                    </a:p>
                    <a:p>
                      <a:endParaRPr lang="en-US" sz="1000" dirty="0" smtClean="0"/>
                    </a:p>
                  </a:txBody>
                  <a:tcPr/>
                </a:tc>
                <a:tc>
                  <a:txBody>
                    <a:bodyPr/>
                    <a:lstStyle/>
                    <a:p>
                      <a:r>
                        <a:rPr lang="en-US" sz="1000" dirty="0" smtClean="0"/>
                        <a:t>Level 3 Mask</a:t>
                      </a:r>
                    </a:p>
                    <a:p>
                      <a:r>
                        <a:rPr lang="en-US" sz="1000" dirty="0" err="1" smtClean="0"/>
                        <a:t>Faceshield</a:t>
                      </a:r>
                      <a:endParaRPr lang="en-US" sz="1000" dirty="0" smtClean="0"/>
                    </a:p>
                    <a:p>
                      <a:r>
                        <a:rPr lang="en-US" sz="1000" dirty="0" smtClean="0"/>
                        <a:t>Eye Protection</a:t>
                      </a:r>
                    </a:p>
                    <a:p>
                      <a:r>
                        <a:rPr lang="en-US" sz="1000" dirty="0" smtClean="0"/>
                        <a:t>High</a:t>
                      </a:r>
                      <a:r>
                        <a:rPr lang="en-US" sz="1000" baseline="0" dirty="0" smtClean="0"/>
                        <a:t> Level</a:t>
                      </a:r>
                      <a:r>
                        <a:rPr lang="en-US" sz="1000" dirty="0" smtClean="0"/>
                        <a:t> Gown</a:t>
                      </a:r>
                      <a:endParaRPr lang="en-US" sz="1000" baseline="0" dirty="0" smtClean="0"/>
                    </a:p>
                    <a:p>
                      <a:r>
                        <a:rPr lang="en-US" sz="1000" baseline="0" dirty="0" smtClean="0"/>
                        <a:t>Gloves</a:t>
                      </a:r>
                    </a:p>
                    <a:p>
                      <a:r>
                        <a:rPr lang="en-US" sz="1000" baseline="0" dirty="0" smtClean="0"/>
                        <a:t>Bouffant/Hair Cap</a:t>
                      </a:r>
                    </a:p>
                  </a:txBody>
                  <a:tcPr/>
                </a:tc>
                <a:extLst>
                  <a:ext uri="{0D108BD9-81ED-4DB2-BD59-A6C34878D82A}">
                    <a16:rowId xmlns:a16="http://schemas.microsoft.com/office/drawing/2014/main" val="10001"/>
                  </a:ext>
                </a:extLst>
              </a:tr>
              <a:tr h="844776">
                <a:tc vMerge="1">
                  <a:txBody>
                    <a:bodyPr/>
                    <a:lstStyle/>
                    <a:p>
                      <a:endParaRPr lang="en-US" sz="1000" dirty="0"/>
                    </a:p>
                  </a:txBody>
                  <a:tcPr/>
                </a:tc>
                <a:tc vMerge="1">
                  <a:txBody>
                    <a:bodyPr/>
                    <a:lstStyle/>
                    <a:p>
                      <a:endParaRPr lang="en-US" sz="1000" dirty="0"/>
                    </a:p>
                  </a:txBody>
                  <a:tcPr/>
                </a:tc>
                <a:tc>
                  <a:txBody>
                    <a:bodyPr/>
                    <a:lstStyle/>
                    <a:p>
                      <a:r>
                        <a:rPr lang="en-US" sz="1000" dirty="0" smtClean="0"/>
                        <a:t>Providing direct care </a:t>
                      </a:r>
                    </a:p>
                    <a:p>
                      <a:r>
                        <a:rPr lang="en-US" sz="1000" dirty="0" smtClean="0"/>
                        <a:t>(non-AGP)</a:t>
                      </a:r>
                      <a:endParaRPr lang="en-US" sz="1000" dirty="0"/>
                    </a:p>
                  </a:txBody>
                  <a:tcPr/>
                </a:tc>
                <a:tc>
                  <a:txBody>
                    <a:bodyPr/>
                    <a:lstStyle/>
                    <a:p>
                      <a:r>
                        <a:rPr lang="en-US" sz="1000" dirty="0" smtClean="0"/>
                        <a:t>Level 3 Mask</a:t>
                      </a:r>
                    </a:p>
                    <a:p>
                      <a:r>
                        <a:rPr lang="en-US" sz="1000" dirty="0" err="1" smtClean="0"/>
                        <a:t>Faceshield</a:t>
                      </a:r>
                      <a:endParaRPr lang="en-US" sz="1000" dirty="0" smtClean="0"/>
                    </a:p>
                    <a:p>
                      <a:r>
                        <a:rPr lang="en-US" sz="1000" dirty="0" smtClean="0"/>
                        <a:t>Eye</a:t>
                      </a:r>
                      <a:r>
                        <a:rPr lang="en-US" sz="1000" baseline="0" dirty="0" smtClean="0"/>
                        <a:t> Protection</a:t>
                      </a:r>
                    </a:p>
                    <a:p>
                      <a:r>
                        <a:rPr lang="en-US" sz="1000" dirty="0" smtClean="0"/>
                        <a:t>Gown/Lab Coat</a:t>
                      </a:r>
                    </a:p>
                    <a:p>
                      <a:r>
                        <a:rPr lang="en-US" sz="1000" dirty="0" smtClean="0"/>
                        <a:t>Gloves</a:t>
                      </a:r>
                      <a:endParaRPr lang="en-US" sz="1000" dirty="0"/>
                    </a:p>
                  </a:txBody>
                  <a:tcPr/>
                </a:tc>
                <a:extLst>
                  <a:ext uri="{0D108BD9-81ED-4DB2-BD59-A6C34878D82A}">
                    <a16:rowId xmlns:a16="http://schemas.microsoft.com/office/drawing/2014/main" val="10002"/>
                  </a:ext>
                </a:extLst>
              </a:tr>
              <a:tr h="1028417">
                <a:tc vMerge="1">
                  <a:txBody>
                    <a:bodyPr/>
                    <a:lstStyle/>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Disinfecting treatment rooms</a:t>
                      </a:r>
                    </a:p>
                    <a:p>
                      <a:endParaRPr lang="en-US" sz="1000" dirty="0"/>
                    </a:p>
                  </a:txBody>
                  <a:tcPr/>
                </a:tc>
                <a:tc>
                  <a:txBody>
                    <a:bodyPr/>
                    <a:lstStyle/>
                    <a:p>
                      <a:r>
                        <a:rPr lang="en-US" sz="1000" dirty="0" smtClean="0"/>
                        <a:t>Entering the room</a:t>
                      </a:r>
                    </a:p>
                    <a:p>
                      <a:endParaRPr lang="en-US" sz="1000" dirty="0" smtClean="0"/>
                    </a:p>
                    <a:p>
                      <a:r>
                        <a:rPr lang="en-US" sz="1000" i="1" dirty="0" smtClean="0">
                          <a:solidFill>
                            <a:srgbClr val="FF0000"/>
                          </a:solidFill>
                        </a:rPr>
                        <a:t>Wait 30 minutes </a:t>
                      </a:r>
                      <a:r>
                        <a:rPr lang="en-US" sz="1000" i="1" baseline="0" dirty="0" smtClean="0">
                          <a:solidFill>
                            <a:srgbClr val="FF0000"/>
                          </a:solidFill>
                        </a:rPr>
                        <a:t>before disinfecting treatment room. </a:t>
                      </a:r>
                    </a:p>
                    <a:p>
                      <a:r>
                        <a:rPr lang="en-US" sz="1000" i="1" baseline="0" dirty="0" smtClean="0">
                          <a:solidFill>
                            <a:srgbClr val="FF0000"/>
                          </a:solidFill>
                        </a:rPr>
                        <a:t>(per Dr. </a:t>
                      </a:r>
                      <a:r>
                        <a:rPr lang="en-US" sz="1000" i="1" baseline="0" dirty="0" err="1" smtClean="0">
                          <a:solidFill>
                            <a:srgbClr val="FF0000"/>
                          </a:solidFill>
                        </a:rPr>
                        <a:t>Esteves</a:t>
                      </a:r>
                      <a:r>
                        <a:rPr lang="en-US" sz="1000" i="1" baseline="0" dirty="0" smtClean="0">
                          <a:solidFill>
                            <a:srgbClr val="FF0000"/>
                          </a:solidFill>
                        </a:rPr>
                        <a:t> 6/1/2020)</a:t>
                      </a:r>
                      <a:endParaRPr lang="en-US" sz="1000" i="1" dirty="0">
                        <a:solidFill>
                          <a:srgbClr val="FF0000"/>
                        </a:solidFill>
                      </a:endParaRPr>
                    </a:p>
                  </a:txBody>
                  <a:tcPr/>
                </a:tc>
                <a:tc>
                  <a:txBody>
                    <a:bodyPr/>
                    <a:lstStyle/>
                    <a:p>
                      <a:r>
                        <a:rPr lang="en-US" sz="1000" dirty="0" smtClean="0"/>
                        <a:t>Level 3 Mask</a:t>
                      </a:r>
                    </a:p>
                    <a:p>
                      <a:r>
                        <a:rPr lang="en-US" sz="1000" dirty="0" smtClean="0"/>
                        <a:t>Eye</a:t>
                      </a:r>
                      <a:r>
                        <a:rPr lang="en-US" sz="1000" baseline="0" dirty="0" smtClean="0"/>
                        <a:t> Protection</a:t>
                      </a:r>
                    </a:p>
                    <a:p>
                      <a:r>
                        <a:rPr lang="en-US" sz="1000" baseline="0" dirty="0" err="1" smtClean="0"/>
                        <a:t>Faceshield</a:t>
                      </a:r>
                      <a:endParaRPr lang="en-US" sz="1000" baseline="0" dirty="0" smtClean="0"/>
                    </a:p>
                    <a:p>
                      <a:r>
                        <a:rPr lang="en-US" sz="1000" baseline="0" dirty="0" smtClean="0"/>
                        <a:t>Fluid Resistant Gown</a:t>
                      </a:r>
                    </a:p>
                    <a:p>
                      <a:r>
                        <a:rPr lang="en-US" sz="1000" baseline="0" dirty="0" smtClean="0"/>
                        <a:t>Gloves</a:t>
                      </a:r>
                    </a:p>
                    <a:p>
                      <a:r>
                        <a:rPr lang="en-US" sz="1000" baseline="0" dirty="0" smtClean="0"/>
                        <a:t>Bouffant/Hair Cap</a:t>
                      </a:r>
                    </a:p>
                  </a:txBody>
                  <a:tcPr/>
                </a:tc>
                <a:extLst>
                  <a:ext uri="{0D108BD9-81ED-4DB2-BD59-A6C34878D82A}">
                    <a16:rowId xmlns:a16="http://schemas.microsoft.com/office/drawing/2014/main" val="10003"/>
                  </a:ext>
                </a:extLst>
              </a:tr>
              <a:tr h="248870">
                <a:tc vMerge="1">
                  <a:txBody>
                    <a:bodyPr/>
                    <a:lstStyle/>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Visitors</a:t>
                      </a:r>
                      <a:endParaRPr lang="en-US" sz="1000" dirty="0"/>
                    </a:p>
                  </a:txBody>
                  <a:tcPr/>
                </a:tc>
                <a:tc>
                  <a:txBody>
                    <a:bodyPr/>
                    <a:lstStyle/>
                    <a:p>
                      <a:r>
                        <a:rPr lang="en-US" sz="1000" dirty="0" smtClean="0"/>
                        <a:t>Entering the room</a:t>
                      </a:r>
                      <a:endParaRPr lang="en-US" sz="1000" dirty="0"/>
                    </a:p>
                  </a:txBody>
                  <a:tcPr/>
                </a:tc>
                <a:tc>
                  <a:txBody>
                    <a:bodyPr/>
                    <a:lstStyle/>
                    <a:p>
                      <a:r>
                        <a:rPr lang="en-US" sz="1000" dirty="0" smtClean="0"/>
                        <a:t>Level 1 Mask</a:t>
                      </a:r>
                      <a:endParaRPr lang="en-US" sz="1000" dirty="0"/>
                    </a:p>
                  </a:txBody>
                  <a:tcPr/>
                </a:tc>
                <a:extLst>
                  <a:ext uri="{0D108BD9-81ED-4DB2-BD59-A6C34878D82A}">
                    <a16:rowId xmlns:a16="http://schemas.microsoft.com/office/drawing/2014/main" val="10004"/>
                  </a:ext>
                </a:extLst>
              </a:tr>
              <a:tr h="392217">
                <a:tc>
                  <a:txBody>
                    <a:bodyPr/>
                    <a:lstStyle/>
                    <a:p>
                      <a:r>
                        <a:rPr lang="en-US" sz="1000" dirty="0" smtClean="0"/>
                        <a:t>Other Areas</a:t>
                      </a:r>
                      <a:r>
                        <a:rPr lang="en-US" sz="1000" baseline="0" dirty="0" smtClean="0"/>
                        <a:t> of Patient Transit </a:t>
                      </a:r>
                      <a:endParaRPr lang="en-US" sz="1000" dirty="0"/>
                    </a:p>
                  </a:txBody>
                  <a:tcPr/>
                </a:tc>
                <a:tc>
                  <a:txBody>
                    <a:bodyPr/>
                    <a:lstStyle/>
                    <a:p>
                      <a:r>
                        <a:rPr lang="en-US" sz="1000" dirty="0" smtClean="0"/>
                        <a:t>All Staff</a:t>
                      </a:r>
                      <a:endParaRPr lang="en-US" sz="1000" dirty="0"/>
                    </a:p>
                  </a:txBody>
                  <a:tcPr/>
                </a:tc>
                <a:tc>
                  <a:txBody>
                    <a:bodyPr/>
                    <a:lstStyle/>
                    <a:p>
                      <a:r>
                        <a:rPr lang="en-US" sz="1000" dirty="0" smtClean="0"/>
                        <a:t>Any activity that does not involve contact with the</a:t>
                      </a:r>
                      <a:r>
                        <a:rPr lang="en-US" sz="1000" baseline="0" dirty="0" smtClean="0"/>
                        <a:t> patients</a:t>
                      </a:r>
                      <a:endParaRPr lang="en-US" sz="1000" dirty="0"/>
                    </a:p>
                  </a:txBody>
                  <a:tcPr/>
                </a:tc>
                <a:tc>
                  <a:txBody>
                    <a:bodyPr/>
                    <a:lstStyle/>
                    <a:p>
                      <a:r>
                        <a:rPr lang="en-US" sz="1000" dirty="0" smtClean="0"/>
                        <a:t>Level 1 Mask</a:t>
                      </a:r>
                      <a:endParaRPr lang="en-US" sz="1000" dirty="0"/>
                    </a:p>
                  </a:txBody>
                  <a:tcPr/>
                </a:tc>
                <a:extLst>
                  <a:ext uri="{0D108BD9-81ED-4DB2-BD59-A6C34878D82A}">
                    <a16:rowId xmlns:a16="http://schemas.microsoft.com/office/drawing/2014/main" val="10005"/>
                  </a:ext>
                </a:extLst>
              </a:tr>
              <a:tr h="995628">
                <a:tc rowSpan="3">
                  <a:txBody>
                    <a:bodyPr/>
                    <a:lstStyle/>
                    <a:p>
                      <a:r>
                        <a:rPr lang="en-US" sz="1000" dirty="0" smtClean="0"/>
                        <a:t>Triage</a:t>
                      </a:r>
                      <a:endParaRPr lang="en-US" sz="1000" dirty="0"/>
                    </a:p>
                  </a:txBody>
                  <a:tcPr/>
                </a:tc>
                <a:tc>
                  <a:txBody>
                    <a:bodyPr/>
                    <a:lstStyle/>
                    <a:p>
                      <a:r>
                        <a:rPr lang="en-US" sz="1000" dirty="0" smtClean="0"/>
                        <a:t>Door greeter/Triage</a:t>
                      </a:r>
                      <a:endParaRPr lang="en-US" sz="1000" dirty="0"/>
                    </a:p>
                  </a:txBody>
                  <a:tcPr/>
                </a:tc>
                <a:tc>
                  <a:txBody>
                    <a:bodyPr/>
                    <a:lstStyle/>
                    <a:p>
                      <a:r>
                        <a:rPr lang="en-US" sz="1000" dirty="0" smtClean="0"/>
                        <a:t>Preliminary screening</a:t>
                      </a:r>
                      <a:r>
                        <a:rPr lang="en-US" sz="1000" baseline="0" dirty="0" smtClean="0"/>
                        <a:t> (vitals, hydrogen peroxide rinse)</a:t>
                      </a:r>
                      <a:endParaRPr lang="en-US" sz="1000" dirty="0"/>
                    </a:p>
                  </a:txBody>
                  <a:tcPr/>
                </a:tc>
                <a:tc>
                  <a:txBody>
                    <a:bodyPr/>
                    <a:lstStyle/>
                    <a:p>
                      <a:r>
                        <a:rPr lang="en-US" sz="1000" dirty="0" smtClean="0"/>
                        <a:t>Level 1 Mask</a:t>
                      </a:r>
                    </a:p>
                    <a:p>
                      <a:r>
                        <a:rPr lang="en-US" sz="1000" dirty="0" smtClean="0"/>
                        <a:t>Eye Protection</a:t>
                      </a:r>
                    </a:p>
                    <a:p>
                      <a:r>
                        <a:rPr lang="en-US" sz="1000" dirty="0" smtClean="0"/>
                        <a:t>Gown/Lab coat</a:t>
                      </a:r>
                    </a:p>
                    <a:p>
                      <a:r>
                        <a:rPr lang="en-US" sz="1000" dirty="0" smtClean="0"/>
                        <a:t>Scrubs</a:t>
                      </a:r>
                    </a:p>
                    <a:p>
                      <a:r>
                        <a:rPr lang="en-US" sz="1000" dirty="0" smtClean="0"/>
                        <a:t>Gloves</a:t>
                      </a:r>
                    </a:p>
                    <a:p>
                      <a:r>
                        <a:rPr lang="en-US" sz="1000" dirty="0" smtClean="0"/>
                        <a:t>Maintain</a:t>
                      </a:r>
                      <a:r>
                        <a:rPr lang="en-US" sz="1000" baseline="0" dirty="0" smtClean="0"/>
                        <a:t> spatial distance of 2 meters</a:t>
                      </a:r>
                      <a:endParaRPr lang="en-US" sz="1000" dirty="0"/>
                    </a:p>
                  </a:txBody>
                  <a:tcPr/>
                </a:tc>
                <a:extLst>
                  <a:ext uri="{0D108BD9-81ED-4DB2-BD59-A6C34878D82A}">
                    <a16:rowId xmlns:a16="http://schemas.microsoft.com/office/drawing/2014/main" val="10006"/>
                  </a:ext>
                </a:extLst>
              </a:tr>
              <a:tr h="693923">
                <a:tc vMerge="1">
                  <a:txBody>
                    <a:bodyPr/>
                    <a:lstStyle/>
                    <a:p>
                      <a:endParaRPr lang="en-US" sz="1000" dirty="0"/>
                    </a:p>
                  </a:txBody>
                  <a:tcPr/>
                </a:tc>
                <a:tc>
                  <a:txBody>
                    <a:bodyPr/>
                    <a:lstStyle/>
                    <a:p>
                      <a:r>
                        <a:rPr lang="en-US" sz="1000" dirty="0" smtClean="0"/>
                        <a:t>Patient</a:t>
                      </a:r>
                      <a:r>
                        <a:rPr lang="en-US" sz="1000" baseline="0" dirty="0" smtClean="0"/>
                        <a:t> at triage presenting with COVID-19 symptoms or risk factors</a:t>
                      </a:r>
                      <a:endParaRPr lang="en-US" sz="1000" dirty="0"/>
                    </a:p>
                  </a:txBody>
                  <a:tcPr/>
                </a:tc>
                <a:tc>
                  <a:txBody>
                    <a:bodyPr/>
                    <a:lstStyle/>
                    <a:p>
                      <a:r>
                        <a:rPr lang="en-US" sz="1000" dirty="0" smtClean="0"/>
                        <a:t>Any</a:t>
                      </a:r>
                      <a:endParaRPr lang="en-US" sz="1000" dirty="0"/>
                    </a:p>
                  </a:txBody>
                  <a:tcPr/>
                </a:tc>
                <a:tc>
                  <a:txBody>
                    <a:bodyPr/>
                    <a:lstStyle/>
                    <a:p>
                      <a:r>
                        <a:rPr lang="en-US" sz="1000" dirty="0" smtClean="0"/>
                        <a:t>Provide Level 1 Mask</a:t>
                      </a:r>
                    </a:p>
                    <a:p>
                      <a:r>
                        <a:rPr lang="en-US" sz="1000" dirty="0" smtClean="0"/>
                        <a:t>If mask is</a:t>
                      </a:r>
                      <a:r>
                        <a:rPr lang="en-US" sz="1000" baseline="0" dirty="0" smtClean="0"/>
                        <a:t> not tolerated, patient to hold tissue over mouth</a:t>
                      </a:r>
                    </a:p>
                    <a:p>
                      <a:r>
                        <a:rPr lang="en-US" sz="1000" baseline="0" dirty="0" smtClean="0"/>
                        <a:t>Direct patient to UBC Hospital</a:t>
                      </a:r>
                    </a:p>
                    <a:p>
                      <a:r>
                        <a:rPr lang="en-US" sz="1000" baseline="0" dirty="0" smtClean="0"/>
                        <a:t>Maintain spatial distance of at least 2 meters</a:t>
                      </a:r>
                      <a:endParaRPr lang="en-US" sz="1000" dirty="0"/>
                    </a:p>
                  </a:txBody>
                  <a:tcPr/>
                </a:tc>
                <a:extLst>
                  <a:ext uri="{0D108BD9-81ED-4DB2-BD59-A6C34878D82A}">
                    <a16:rowId xmlns:a16="http://schemas.microsoft.com/office/drawing/2014/main" val="10007"/>
                  </a:ext>
                </a:extLst>
              </a:tr>
              <a:tr h="392217">
                <a:tc vMerge="1">
                  <a:txBody>
                    <a:bodyPr/>
                    <a:lstStyle/>
                    <a:p>
                      <a:endParaRPr lang="en-US" sz="1000" dirty="0"/>
                    </a:p>
                  </a:txBody>
                  <a:tcPr/>
                </a:tc>
                <a:tc>
                  <a:txBody>
                    <a:bodyPr/>
                    <a:lstStyle/>
                    <a:p>
                      <a:r>
                        <a:rPr lang="en-US" sz="1000" dirty="0" smtClean="0"/>
                        <a:t>Patients without respiratory symptoms</a:t>
                      </a:r>
                      <a:endParaRPr lang="en-US" sz="1000" dirty="0"/>
                    </a:p>
                  </a:txBody>
                  <a:tcPr/>
                </a:tc>
                <a:tc>
                  <a:txBody>
                    <a:bodyPr/>
                    <a:lstStyle/>
                    <a:p>
                      <a:r>
                        <a:rPr lang="en-US" sz="1000" dirty="0" smtClean="0"/>
                        <a:t>Any</a:t>
                      </a:r>
                      <a:endParaRPr lang="en-US" sz="1000" dirty="0"/>
                    </a:p>
                  </a:txBody>
                  <a:tcPr/>
                </a:tc>
                <a:tc>
                  <a:txBody>
                    <a:bodyPr/>
                    <a:lstStyle/>
                    <a:p>
                      <a:r>
                        <a:rPr lang="en-US" sz="1000" dirty="0" smtClean="0"/>
                        <a:t>Ask patient to bring their and wear</a:t>
                      </a:r>
                      <a:r>
                        <a:rPr lang="en-US" sz="1000" baseline="0" dirty="0" smtClean="0"/>
                        <a:t> their own </a:t>
                      </a:r>
                      <a:r>
                        <a:rPr lang="en-US" sz="1000" dirty="0" smtClean="0"/>
                        <a:t>mask</a:t>
                      </a:r>
                      <a:r>
                        <a:rPr lang="en-US" sz="1000" baseline="0" dirty="0" smtClean="0"/>
                        <a:t> or provide level 1 mask</a:t>
                      </a:r>
                      <a:endParaRPr lang="en-US" sz="1000" dirty="0"/>
                    </a:p>
                  </a:txBody>
                  <a:tcPr/>
                </a:tc>
                <a:extLst>
                  <a:ext uri="{0D108BD9-81ED-4DB2-BD59-A6C34878D82A}">
                    <a16:rowId xmlns:a16="http://schemas.microsoft.com/office/drawing/2014/main" val="10008"/>
                  </a:ext>
                </a:extLst>
              </a:tr>
            </a:tbl>
          </a:graphicData>
        </a:graphic>
      </p:graphicFrame>
      <p:sp>
        <p:nvSpPr>
          <p:cNvPr id="7" name="Rectangle 6"/>
          <p:cNvSpPr/>
          <p:nvPr/>
        </p:nvSpPr>
        <p:spPr>
          <a:xfrm>
            <a:off x="238759" y="0"/>
            <a:ext cx="8762999"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CA" sz="1200" b="1" i="1" dirty="0">
                <a:solidFill>
                  <a:schemeClr val="tx2"/>
                </a:solidFill>
              </a:rPr>
              <a:t>Table 1 :</a:t>
            </a:r>
            <a:r>
              <a:rPr lang="en-CA" sz="1200" i="1" dirty="0">
                <a:solidFill>
                  <a:schemeClr val="tx2"/>
                </a:solidFill>
              </a:rPr>
              <a:t> </a:t>
            </a:r>
            <a:r>
              <a:rPr lang="en-US" sz="1200" b="1" i="1" dirty="0">
                <a:solidFill>
                  <a:schemeClr val="tx2"/>
                </a:solidFill>
              </a:rPr>
              <a:t>Recommended type of </a:t>
            </a:r>
            <a:r>
              <a:rPr lang="en-US" sz="1200" b="1" i="1" dirty="0" smtClean="0">
                <a:solidFill>
                  <a:schemeClr val="tx2"/>
                </a:solidFill>
              </a:rPr>
              <a:t>PPE to </a:t>
            </a:r>
            <a:r>
              <a:rPr lang="en-US" sz="1200" b="1" i="1" dirty="0">
                <a:solidFill>
                  <a:schemeClr val="tx2"/>
                </a:solidFill>
              </a:rPr>
              <a:t>be used in the context of COVID-19 disease, according to the setting, personnel and type of </a:t>
            </a:r>
            <a:r>
              <a:rPr lang="en-US" sz="1200" b="1" i="1" dirty="0" smtClean="0">
                <a:solidFill>
                  <a:schemeClr val="tx2"/>
                </a:solidFill>
              </a:rPr>
              <a:t>activity </a:t>
            </a:r>
            <a:r>
              <a:rPr lang="en-US" sz="1200" i="1" dirty="0" smtClean="0">
                <a:solidFill>
                  <a:schemeClr val="tx2"/>
                </a:solidFill>
              </a:rPr>
              <a:t>(</a:t>
            </a:r>
            <a:r>
              <a:rPr lang="en-CA" sz="1200" i="1" dirty="0" smtClean="0">
                <a:solidFill>
                  <a:schemeClr val="tx2"/>
                </a:solidFill>
              </a:rPr>
              <a:t>Adapted </a:t>
            </a:r>
            <a:r>
              <a:rPr lang="en-CA" sz="1200" i="1" dirty="0">
                <a:solidFill>
                  <a:schemeClr val="tx2"/>
                </a:solidFill>
              </a:rPr>
              <a:t>from: World Health Organization. "Rational use of Personal Protective Equipment for Coronavirus Disease 2019 (COVID-19)." </a:t>
            </a:r>
            <a:r>
              <a:rPr lang="en-CA" sz="1200" i="1" dirty="0" smtClean="0">
                <a:solidFill>
                  <a:schemeClr val="tx2"/>
                </a:solidFill>
              </a:rPr>
              <a:t>February </a:t>
            </a:r>
            <a:r>
              <a:rPr lang="en-CA" sz="1200" i="1" dirty="0">
                <a:solidFill>
                  <a:schemeClr val="tx2"/>
                </a:solidFill>
              </a:rPr>
              <a:t>27, </a:t>
            </a:r>
            <a:r>
              <a:rPr lang="en-CA" sz="1200" i="1" dirty="0" smtClean="0">
                <a:solidFill>
                  <a:schemeClr val="tx2"/>
                </a:solidFill>
              </a:rPr>
              <a:t>2020: 1-7)</a:t>
            </a:r>
            <a:endParaRPr lang="en-US" sz="1200" dirty="0"/>
          </a:p>
        </p:txBody>
      </p:sp>
      <p:sp>
        <p:nvSpPr>
          <p:cNvPr id="2" name="Slide Number Placeholder 1"/>
          <p:cNvSpPr>
            <a:spLocks noGrp="1"/>
          </p:cNvSpPr>
          <p:nvPr>
            <p:ph type="sldNum" sz="quarter" idx="12"/>
          </p:nvPr>
        </p:nvSpPr>
        <p:spPr>
          <a:xfrm>
            <a:off x="4029186" y="6400800"/>
            <a:ext cx="1161826" cy="365125"/>
          </a:xfrm>
        </p:spPr>
        <p:txBody>
          <a:bodyPr/>
          <a:lstStyle/>
          <a:p>
            <a:fld id="{0E5E2B3B-36DF-43D2-964E-5D0735EC1E02}" type="slidenum">
              <a:rPr lang="en-US" smtClean="0"/>
              <a:t>25</a:t>
            </a:fld>
            <a:endParaRPr lang="en-US"/>
          </a:p>
        </p:txBody>
      </p:sp>
    </p:spTree>
    <p:extLst>
      <p:ext uri="{BB962C8B-B14F-4D97-AF65-F5344CB8AC3E}">
        <p14:creationId xmlns:p14="http://schemas.microsoft.com/office/powerpoint/2010/main" val="1043109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562600"/>
          </a:xfrm>
        </p:spPr>
        <p:txBody>
          <a:bodyPr numCol="2">
            <a:normAutofit fontScale="25000" lnSpcReduction="20000"/>
          </a:bodyPr>
          <a:lstStyle/>
          <a:p>
            <a:pPr marL="0" indent="0">
              <a:buNone/>
            </a:pPr>
            <a:r>
              <a:rPr lang="en-US" sz="4400" b="1" dirty="0" smtClean="0"/>
              <a:t>Room </a:t>
            </a:r>
            <a:r>
              <a:rPr lang="en-US" sz="4400" b="1" dirty="0"/>
              <a:t>preparation:</a:t>
            </a:r>
            <a:endParaRPr lang="en-US" sz="4400" dirty="0"/>
          </a:p>
          <a:p>
            <a:pPr>
              <a:buFont typeface="Wingdings" panose="05000000000000000000" pitchFamily="2" charset="2"/>
              <a:buChar char="§"/>
            </a:pPr>
            <a:r>
              <a:rPr lang="en-CA" sz="4400" dirty="0"/>
              <a:t>Clean and disinfect the room and equipment according to the UBC Infection Prevention &amp; Control protocol.</a:t>
            </a:r>
            <a:endParaRPr lang="en-US" sz="4400" dirty="0"/>
          </a:p>
          <a:p>
            <a:pPr>
              <a:buFont typeface="Wingdings" panose="05000000000000000000" pitchFamily="2" charset="2"/>
              <a:buChar char="§"/>
            </a:pPr>
            <a:r>
              <a:rPr lang="en-CA" sz="4400" dirty="0"/>
              <a:t>Use products with EPA-approved emerging viral pathogens claims.</a:t>
            </a:r>
            <a:endParaRPr lang="en-US" sz="4400" dirty="0"/>
          </a:p>
          <a:p>
            <a:pPr>
              <a:buFont typeface="Wingdings" panose="05000000000000000000" pitchFamily="2" charset="2"/>
              <a:buChar char="§"/>
            </a:pPr>
            <a:r>
              <a:rPr lang="en-CA" sz="4400" dirty="0"/>
              <a:t>Clean, disinfect, or discard the surface, supplies, or equipment located within 6 feet of patients.</a:t>
            </a:r>
            <a:endParaRPr lang="en-US" sz="4400" dirty="0"/>
          </a:p>
          <a:p>
            <a:pPr>
              <a:buFont typeface="Wingdings" panose="05000000000000000000" pitchFamily="2" charset="2"/>
              <a:buChar char="§"/>
            </a:pPr>
            <a:r>
              <a:rPr lang="en-CA" sz="4400" dirty="0"/>
              <a:t>Use </a:t>
            </a:r>
            <a:r>
              <a:rPr lang="en-US" sz="4400" dirty="0" smtClean="0"/>
              <a:t>dental barriers to cover dental chairs, operator and assistant chairs, </a:t>
            </a:r>
            <a:r>
              <a:rPr lang="en-US" sz="4400" dirty="0" err="1" smtClean="0"/>
              <a:t>handpiece</a:t>
            </a:r>
            <a:r>
              <a:rPr lang="en-US" sz="4400" dirty="0" smtClean="0"/>
              <a:t> console, saliva ejector, HVE, A/W syringe,  microscope, computer monitor, keyboard, phone, x-ray head, light handles, pen, door handles, etc.</a:t>
            </a:r>
            <a:endParaRPr lang="en-US" sz="4400" dirty="0"/>
          </a:p>
          <a:p>
            <a:pPr>
              <a:buFont typeface="Wingdings" panose="05000000000000000000" pitchFamily="2" charset="2"/>
              <a:buChar char="§"/>
            </a:pPr>
            <a:r>
              <a:rPr lang="en-CA" sz="4400" dirty="0"/>
              <a:t>**Patients should NOT be touching door handles. Staff should be opening all doors for patients</a:t>
            </a:r>
            <a:r>
              <a:rPr lang="en-CA" sz="4400" dirty="0" smtClean="0"/>
              <a:t>.</a:t>
            </a:r>
          </a:p>
          <a:p>
            <a:pPr lvl="1"/>
            <a:endParaRPr lang="en-CA" sz="4400" dirty="0"/>
          </a:p>
          <a:p>
            <a:pPr marL="0" indent="0">
              <a:buNone/>
            </a:pPr>
            <a:r>
              <a:rPr lang="en-US" sz="4400" b="1" dirty="0"/>
              <a:t>Adhere to Standard and Transmission-Based Precautions</a:t>
            </a:r>
            <a:endParaRPr lang="en-US" sz="4400" dirty="0"/>
          </a:p>
          <a:p>
            <a:pPr>
              <a:buFont typeface="Wingdings" panose="05000000000000000000" pitchFamily="2" charset="2"/>
              <a:buChar char="§"/>
            </a:pPr>
            <a:r>
              <a:rPr lang="en-CA" sz="4400" b="1" dirty="0"/>
              <a:t>Hand Hygiene</a:t>
            </a:r>
            <a:r>
              <a:rPr lang="en-CA" sz="4400" dirty="0"/>
              <a:t> </a:t>
            </a:r>
            <a:endParaRPr lang="en-US" sz="4400" dirty="0"/>
          </a:p>
          <a:p>
            <a:pPr marL="690563" lvl="1" indent="-342900">
              <a:buFont typeface="Courier New" panose="02070309020205020404" pitchFamily="49" charset="0"/>
              <a:buChar char="o"/>
            </a:pPr>
            <a:r>
              <a:rPr lang="en-CA" sz="4400" dirty="0"/>
              <a:t>HCP should perform hand hygiene </a:t>
            </a:r>
            <a:endParaRPr lang="en-CA" sz="4400" dirty="0" smtClean="0"/>
          </a:p>
          <a:p>
            <a:pPr lvl="2">
              <a:buFont typeface="Wingdings" panose="05000000000000000000" pitchFamily="2" charset="2"/>
              <a:buChar char="v"/>
            </a:pPr>
            <a:r>
              <a:rPr lang="en-CA" sz="4400" b="1" dirty="0" smtClean="0">
                <a:solidFill>
                  <a:schemeClr val="accent1"/>
                </a:solidFill>
              </a:rPr>
              <a:t>before </a:t>
            </a:r>
            <a:r>
              <a:rPr lang="en-CA" sz="4400" b="1" dirty="0">
                <a:solidFill>
                  <a:schemeClr val="accent1"/>
                </a:solidFill>
              </a:rPr>
              <a:t>and after all patient contact, </a:t>
            </a:r>
            <a:endParaRPr lang="en-CA" sz="4400" b="1" dirty="0" smtClean="0">
              <a:solidFill>
                <a:schemeClr val="accent1"/>
              </a:solidFill>
            </a:endParaRPr>
          </a:p>
          <a:p>
            <a:pPr lvl="2">
              <a:buFont typeface="Wingdings" panose="05000000000000000000" pitchFamily="2" charset="2"/>
              <a:buChar char="v"/>
            </a:pPr>
            <a:r>
              <a:rPr lang="en-CA" sz="4400" b="1" dirty="0" smtClean="0">
                <a:solidFill>
                  <a:schemeClr val="accent1"/>
                </a:solidFill>
              </a:rPr>
              <a:t>contact </a:t>
            </a:r>
            <a:r>
              <a:rPr lang="en-CA" sz="4400" b="1" dirty="0">
                <a:solidFill>
                  <a:schemeClr val="accent1"/>
                </a:solidFill>
              </a:rPr>
              <a:t>with potentially infectious material, </a:t>
            </a:r>
            <a:r>
              <a:rPr lang="en-CA" sz="4400" b="1" dirty="0" smtClean="0">
                <a:solidFill>
                  <a:schemeClr val="accent1"/>
                </a:solidFill>
              </a:rPr>
              <a:t>and</a:t>
            </a:r>
          </a:p>
          <a:p>
            <a:pPr lvl="2">
              <a:buFont typeface="Wingdings" panose="05000000000000000000" pitchFamily="2" charset="2"/>
              <a:buChar char="v"/>
            </a:pPr>
            <a:r>
              <a:rPr lang="en-CA" sz="4400" b="1" dirty="0" smtClean="0">
                <a:solidFill>
                  <a:schemeClr val="accent1"/>
                </a:solidFill>
              </a:rPr>
              <a:t>before </a:t>
            </a:r>
            <a:r>
              <a:rPr lang="en-CA" sz="4400" b="1" dirty="0">
                <a:solidFill>
                  <a:schemeClr val="accent1"/>
                </a:solidFill>
              </a:rPr>
              <a:t>putting on and after removing PPE, including gloves. </a:t>
            </a:r>
            <a:endParaRPr lang="en-CA" sz="4400" b="1" dirty="0" smtClean="0">
              <a:solidFill>
                <a:schemeClr val="accent1"/>
              </a:solidFill>
            </a:endParaRPr>
          </a:p>
          <a:p>
            <a:pPr marL="690563" lvl="1" indent="-342900">
              <a:buFont typeface="Courier New" panose="02070309020205020404" pitchFamily="49" charset="0"/>
              <a:buChar char="o"/>
            </a:pPr>
            <a:r>
              <a:rPr lang="en-CA" sz="4400" dirty="0" smtClean="0"/>
              <a:t>Hand </a:t>
            </a:r>
            <a:r>
              <a:rPr lang="en-CA" sz="4400" dirty="0"/>
              <a:t>hygiene after removing PPE is particularly important to remove any pathogens that might have been transferred to bare hands during the removal process</a:t>
            </a:r>
            <a:r>
              <a:rPr lang="en-CA" sz="4400" dirty="0" smtClean="0"/>
              <a:t>.</a:t>
            </a:r>
            <a:endParaRPr lang="en-US" sz="4400" dirty="0"/>
          </a:p>
          <a:p>
            <a:pPr marL="690563" lvl="1" indent="-342900">
              <a:buFont typeface="Courier New" panose="02070309020205020404" pitchFamily="49" charset="0"/>
              <a:buChar char="o"/>
            </a:pPr>
            <a:r>
              <a:rPr lang="en-CA" sz="4400" dirty="0"/>
              <a:t>HCP should perform hand hygiene by using Alcohol-Based Hand Rub (ABHR) with 60-95% alcohol or washing hands with soap and water for at least 20 seconds. If hands are visibly soiled, use soap and water before returning to ABHR.</a:t>
            </a:r>
            <a:endParaRPr lang="en-US" sz="4400" dirty="0"/>
          </a:p>
          <a:p>
            <a:pPr marL="690563" lvl="1" indent="-342900">
              <a:buFont typeface="Courier New" panose="02070309020205020404" pitchFamily="49" charset="0"/>
              <a:buChar char="o"/>
            </a:pPr>
            <a:r>
              <a:rPr lang="en-CA" sz="4400" dirty="0"/>
              <a:t>Healthcare facilities should ensure that hand hygiene supplies are readily available to all personnel in every care location</a:t>
            </a:r>
            <a:r>
              <a:rPr lang="en-CA" sz="4400" dirty="0" smtClean="0"/>
              <a:t>.</a:t>
            </a:r>
            <a:endParaRPr lang="en-CA" sz="4400" b="1" dirty="0" smtClean="0"/>
          </a:p>
          <a:p>
            <a:pPr marL="0" indent="0">
              <a:buNone/>
            </a:pPr>
            <a:endParaRPr lang="en-CA" sz="4400" b="1" dirty="0" smtClean="0"/>
          </a:p>
          <a:p>
            <a:pPr marL="0" indent="0">
              <a:buNone/>
            </a:pPr>
            <a:endParaRPr lang="en-CA" sz="4400" b="1" dirty="0" smtClean="0"/>
          </a:p>
          <a:p>
            <a:pPr marL="0" indent="0">
              <a:buNone/>
            </a:pPr>
            <a:endParaRPr lang="en-CA" sz="4400" b="1" dirty="0"/>
          </a:p>
          <a:p>
            <a:pPr marL="0" indent="0">
              <a:buNone/>
            </a:pPr>
            <a:endParaRPr lang="en-CA" sz="4400" b="1" dirty="0" smtClean="0"/>
          </a:p>
          <a:p>
            <a:pPr marL="0" indent="0">
              <a:buNone/>
            </a:pPr>
            <a:endParaRPr lang="en-CA" sz="4400" b="1" dirty="0"/>
          </a:p>
          <a:p>
            <a:pPr marL="0" indent="0">
              <a:buNone/>
            </a:pPr>
            <a:r>
              <a:rPr lang="en-CA" sz="4400" b="1" dirty="0" smtClean="0"/>
              <a:t>Personal </a:t>
            </a:r>
            <a:r>
              <a:rPr lang="en-CA" sz="4400" b="1" dirty="0"/>
              <a:t>Protective </a:t>
            </a:r>
            <a:r>
              <a:rPr lang="en-CA" sz="4400" b="1" dirty="0" smtClean="0"/>
              <a:t>Equipment</a:t>
            </a:r>
            <a:endParaRPr lang="en-US" sz="4400" dirty="0" smtClean="0"/>
          </a:p>
          <a:p>
            <a:pPr marL="0" indent="0">
              <a:buNone/>
            </a:pPr>
            <a:r>
              <a:rPr lang="en-CA" sz="4400" b="1" dirty="0" smtClean="0"/>
              <a:t>Facemask</a:t>
            </a:r>
            <a:r>
              <a:rPr lang="en-CA" sz="4400" dirty="0" smtClean="0"/>
              <a:t> </a:t>
            </a:r>
            <a:endParaRPr lang="en-US" sz="4400" dirty="0"/>
          </a:p>
          <a:p>
            <a:pPr marL="388620" indent="-342900">
              <a:buFont typeface="Wingdings" panose="05000000000000000000" pitchFamily="2" charset="2"/>
              <a:buChar char="§"/>
            </a:pPr>
            <a:r>
              <a:rPr lang="en-CA" sz="4400" dirty="0"/>
              <a:t>Put on a facemask before entry into the patient room or care area.</a:t>
            </a:r>
            <a:endParaRPr lang="en-US" sz="4400" dirty="0"/>
          </a:p>
          <a:p>
            <a:pPr marL="388620" indent="-342900">
              <a:buFont typeface="Wingdings" panose="05000000000000000000" pitchFamily="2" charset="2"/>
              <a:buChar char="§"/>
            </a:pPr>
            <a:r>
              <a:rPr lang="en-CA" sz="4400" dirty="0" smtClean="0"/>
              <a:t>Facemasks </a:t>
            </a:r>
            <a:r>
              <a:rPr lang="en-CA" sz="4400" dirty="0"/>
              <a:t>should be removed and discarded after exiting the patient’s room or care area and closing the door. </a:t>
            </a:r>
            <a:endParaRPr lang="en-US" sz="4400" dirty="0"/>
          </a:p>
          <a:p>
            <a:pPr marL="388620" indent="-342900">
              <a:buFont typeface="Wingdings" panose="05000000000000000000" pitchFamily="2" charset="2"/>
              <a:buChar char="§"/>
            </a:pPr>
            <a:r>
              <a:rPr lang="en-CA" sz="4400" dirty="0"/>
              <a:t>Perform hand hygiene after discarding the </a:t>
            </a:r>
            <a:r>
              <a:rPr lang="en-CA" sz="4400" dirty="0" smtClean="0"/>
              <a:t>facemask</a:t>
            </a:r>
            <a:r>
              <a:rPr lang="en-CA" sz="4400" dirty="0"/>
              <a:t>.</a:t>
            </a:r>
          </a:p>
          <a:p>
            <a:pPr lvl="0"/>
            <a:endParaRPr lang="en-CA" sz="4400" b="1" dirty="0" smtClean="0"/>
          </a:p>
          <a:p>
            <a:pPr marL="0" lvl="0" indent="0">
              <a:buNone/>
            </a:pPr>
            <a:r>
              <a:rPr lang="en-CA" sz="4400" b="1" dirty="0" smtClean="0"/>
              <a:t>Eye </a:t>
            </a:r>
            <a:r>
              <a:rPr lang="en-CA" sz="4400" b="1" dirty="0"/>
              <a:t>Protection</a:t>
            </a:r>
            <a:r>
              <a:rPr lang="en-CA" sz="4400" dirty="0"/>
              <a:t> </a:t>
            </a:r>
            <a:endParaRPr lang="en-US" sz="4400" dirty="0"/>
          </a:p>
          <a:p>
            <a:pPr>
              <a:buFont typeface="Wingdings" panose="05000000000000000000" pitchFamily="2" charset="2"/>
              <a:buChar char="§"/>
            </a:pPr>
            <a:r>
              <a:rPr lang="en-CA" sz="4400" dirty="0"/>
              <a:t>Put on eye protection </a:t>
            </a:r>
            <a:r>
              <a:rPr lang="en-CA" sz="4400" dirty="0" smtClean="0"/>
              <a:t>(goggles and </a:t>
            </a:r>
            <a:r>
              <a:rPr lang="en-CA" sz="4400" dirty="0"/>
              <a:t>a </a:t>
            </a:r>
            <a:r>
              <a:rPr lang="en-CA" sz="4400" dirty="0" err="1" smtClean="0"/>
              <a:t>faceshield</a:t>
            </a:r>
            <a:r>
              <a:rPr lang="en-CA" sz="4400" dirty="0" smtClean="0"/>
              <a:t> </a:t>
            </a:r>
            <a:r>
              <a:rPr lang="en-CA" sz="4400" dirty="0"/>
              <a:t>that covers the front and sides of the face) upon entry to the patient room or care area. Personal eyeglasses and contact lenses are NOT considered adequate eye protection.</a:t>
            </a:r>
            <a:endParaRPr lang="en-US" sz="4400" dirty="0"/>
          </a:p>
          <a:p>
            <a:pPr>
              <a:buFont typeface="Wingdings" panose="05000000000000000000" pitchFamily="2" charset="2"/>
              <a:buChar char="§"/>
            </a:pPr>
            <a:r>
              <a:rPr lang="en-CA" sz="4400" dirty="0"/>
              <a:t>Remove eye protection before leaving the patient room or care area.</a:t>
            </a:r>
            <a:endParaRPr lang="en-US" sz="4400" dirty="0"/>
          </a:p>
          <a:p>
            <a:pPr>
              <a:buFont typeface="Wingdings" panose="05000000000000000000" pitchFamily="2" charset="2"/>
              <a:buChar char="§"/>
            </a:pPr>
            <a:r>
              <a:rPr lang="en-CA" sz="4400" dirty="0"/>
              <a:t>Reusable eye protection (e.g., </a:t>
            </a:r>
            <a:r>
              <a:rPr lang="en-CA" sz="4400" dirty="0" smtClean="0"/>
              <a:t>goggles , </a:t>
            </a:r>
            <a:r>
              <a:rPr lang="en-CA" sz="4400" dirty="0" err="1" smtClean="0"/>
              <a:t>faceshields</a:t>
            </a:r>
            <a:r>
              <a:rPr lang="en-CA" sz="4400" dirty="0" smtClean="0"/>
              <a:t>) </a:t>
            </a:r>
            <a:r>
              <a:rPr lang="en-CA" sz="4400" dirty="0"/>
              <a:t>must be cleaned and disinfected according to manufacturer’s reprocessing instructions prior to re-use. Disposable eye protection should be discarded after use</a:t>
            </a:r>
            <a:r>
              <a:rPr lang="en-CA" sz="4400" dirty="0" smtClean="0"/>
              <a:t>.</a:t>
            </a:r>
          </a:p>
          <a:p>
            <a:pPr marL="0" lvl="0" indent="0">
              <a:buNone/>
            </a:pPr>
            <a:endParaRPr lang="en-CA" sz="4400" b="1" dirty="0" smtClean="0"/>
          </a:p>
          <a:p>
            <a:pPr marL="0" lvl="0" indent="0">
              <a:buNone/>
            </a:pPr>
            <a:r>
              <a:rPr lang="en-CA" sz="4400" b="1" dirty="0" smtClean="0"/>
              <a:t>Gloves</a:t>
            </a:r>
            <a:r>
              <a:rPr lang="en-CA" sz="4400" dirty="0" smtClean="0"/>
              <a:t> </a:t>
            </a:r>
            <a:endParaRPr lang="en-US" sz="4400" dirty="0"/>
          </a:p>
          <a:p>
            <a:pPr>
              <a:buFont typeface="Wingdings" panose="05000000000000000000" pitchFamily="2" charset="2"/>
              <a:buChar char="§"/>
            </a:pPr>
            <a:r>
              <a:rPr lang="en-CA" sz="4400" dirty="0"/>
              <a:t>Put on clean, non-sterile gloves upon entry into the patient room or care area. </a:t>
            </a:r>
            <a:endParaRPr lang="en-US" sz="4400" dirty="0"/>
          </a:p>
          <a:p>
            <a:pPr lvl="1">
              <a:buFont typeface="Wingdings" panose="05000000000000000000" pitchFamily="2" charset="2"/>
              <a:buChar char="§"/>
            </a:pPr>
            <a:r>
              <a:rPr lang="en-CA" sz="4400" dirty="0"/>
              <a:t>Change gloves if they become torn or heavily contaminated.</a:t>
            </a:r>
            <a:endParaRPr lang="en-US" sz="4400" dirty="0"/>
          </a:p>
          <a:p>
            <a:pPr>
              <a:buFont typeface="Wingdings" panose="05000000000000000000" pitchFamily="2" charset="2"/>
              <a:buChar char="§"/>
            </a:pPr>
            <a:r>
              <a:rPr lang="en-CA" sz="4400" dirty="0"/>
              <a:t>Remove and discard gloves when leaving the patient room or care area, and immediately perform hand hygiene.</a:t>
            </a:r>
            <a:endParaRPr lang="en-US" sz="4400" dirty="0"/>
          </a:p>
          <a:p>
            <a:pPr marL="0" lvl="0" indent="0">
              <a:buNone/>
            </a:pPr>
            <a:endParaRPr lang="en-CA" sz="4400" b="1" dirty="0" smtClean="0"/>
          </a:p>
          <a:p>
            <a:pPr marL="0" lvl="0" indent="0">
              <a:buNone/>
            </a:pPr>
            <a:r>
              <a:rPr lang="en-CA" sz="4400" b="1" dirty="0" smtClean="0"/>
              <a:t>Gowns</a:t>
            </a:r>
            <a:r>
              <a:rPr lang="en-CA" sz="4400" dirty="0" smtClean="0"/>
              <a:t> </a:t>
            </a:r>
            <a:endParaRPr lang="en-US" sz="4400" dirty="0"/>
          </a:p>
          <a:p>
            <a:pPr>
              <a:buFont typeface="Wingdings" panose="05000000000000000000" pitchFamily="2" charset="2"/>
              <a:buChar char="§"/>
            </a:pPr>
            <a:r>
              <a:rPr lang="en-CA" sz="4400" dirty="0"/>
              <a:t>Put on a clean isolation gown upon entry into the patient room or area. Change the gown if it becomes soiled. Remove and discard the gown in a dedicated container for waste or linen before leaving the patient room or care area. Disposable gowns should be discarded after use. </a:t>
            </a:r>
            <a:endParaRPr lang="en-US" sz="4400" dirty="0"/>
          </a:p>
          <a:p>
            <a:pPr>
              <a:buFont typeface="Wingdings" panose="05000000000000000000" pitchFamily="2" charset="2"/>
              <a:buChar char="§"/>
            </a:pPr>
            <a:r>
              <a:rPr lang="en-CA" sz="4400" dirty="0"/>
              <a:t>Wear disposable doctor cap</a:t>
            </a:r>
            <a:endParaRPr lang="en-US" sz="4400" dirty="0"/>
          </a:p>
          <a:p>
            <a:pPr lvl="1"/>
            <a:endParaRPr lang="en-US" sz="1600" dirty="0"/>
          </a:p>
          <a:p>
            <a:pPr lvl="1"/>
            <a:endParaRPr lang="en-US" sz="1200" dirty="0"/>
          </a:p>
          <a:p>
            <a:pPr marL="0" indent="0">
              <a:buNone/>
            </a:pPr>
            <a:endParaRPr lang="en-US" dirty="0"/>
          </a:p>
        </p:txBody>
      </p:sp>
      <p:sp>
        <p:nvSpPr>
          <p:cNvPr id="2" name="Title 1"/>
          <p:cNvSpPr>
            <a:spLocks noGrp="1"/>
          </p:cNvSpPr>
          <p:nvPr>
            <p:ph type="title"/>
          </p:nvPr>
        </p:nvSpPr>
        <p:spPr>
          <a:xfrm>
            <a:off x="457200" y="338328"/>
            <a:ext cx="8229600" cy="576072"/>
          </a:xfrm>
        </p:spPr>
        <p:txBody>
          <a:bodyPr>
            <a:normAutofit fontScale="90000"/>
          </a:bodyPr>
          <a:lstStyle/>
          <a:p>
            <a:r>
              <a:rPr lang="en-US" sz="3600" b="1" dirty="0" smtClean="0"/>
              <a:t>Clinic Protocol </a:t>
            </a:r>
            <a:endParaRPr lang="en-US" sz="3600" b="1" dirty="0"/>
          </a:p>
        </p:txBody>
      </p:sp>
      <p:sp>
        <p:nvSpPr>
          <p:cNvPr id="4" name="Slide Number Placeholder 3"/>
          <p:cNvSpPr>
            <a:spLocks noGrp="1"/>
          </p:cNvSpPr>
          <p:nvPr>
            <p:ph type="sldNum" sz="quarter" idx="12"/>
          </p:nvPr>
        </p:nvSpPr>
        <p:spPr/>
        <p:txBody>
          <a:bodyPr/>
          <a:lstStyle/>
          <a:p>
            <a:fld id="{0E5E2B3B-36DF-43D2-964E-5D0735EC1E02}" type="slidenum">
              <a:rPr lang="en-US" smtClean="0"/>
              <a:t>26</a:t>
            </a:fld>
            <a:endParaRPr lang="en-US"/>
          </a:p>
        </p:txBody>
      </p:sp>
    </p:spTree>
    <p:extLst>
      <p:ext uri="{BB962C8B-B14F-4D97-AF65-F5344CB8AC3E}">
        <p14:creationId xmlns:p14="http://schemas.microsoft.com/office/powerpoint/2010/main" val="3399578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1052" y="2583970"/>
            <a:ext cx="4766733" cy="4077405"/>
          </a:xfrm>
        </p:spPr>
        <p:txBody>
          <a:bodyPr>
            <a:normAutofit fontScale="25000" lnSpcReduction="20000"/>
          </a:bodyPr>
          <a:lstStyle/>
          <a:p>
            <a:pPr marL="514350" indent="-514350">
              <a:buFont typeface="+mj-lt"/>
              <a:buAutoNum type="arabicPeriod"/>
            </a:pPr>
            <a:r>
              <a:rPr lang="en-US" sz="5600" b="1" dirty="0" smtClean="0"/>
              <a:t>Hand </a:t>
            </a:r>
            <a:r>
              <a:rPr lang="en-US" sz="5600" b="1" dirty="0"/>
              <a:t>hygiene </a:t>
            </a:r>
            <a:r>
              <a:rPr lang="en-US" sz="5600" dirty="0"/>
              <a:t>– Clean all surfaces of hands and </a:t>
            </a:r>
            <a:r>
              <a:rPr lang="en-US" sz="5600" dirty="0" smtClean="0"/>
              <a:t>wrists.</a:t>
            </a:r>
          </a:p>
          <a:p>
            <a:pPr marL="514350" indent="-514350">
              <a:buFont typeface="+mj-lt"/>
              <a:buAutoNum type="arabicPeriod"/>
            </a:pPr>
            <a:r>
              <a:rPr lang="en-US" sz="5600" b="1" dirty="0"/>
              <a:t>Bouffant</a:t>
            </a:r>
          </a:p>
          <a:p>
            <a:pPr marL="514350" indent="-514350">
              <a:buFont typeface="+mj-lt"/>
              <a:buAutoNum type="arabicPeriod"/>
            </a:pPr>
            <a:r>
              <a:rPr lang="en-US" sz="5600" b="1" dirty="0" smtClean="0"/>
              <a:t>Gown</a:t>
            </a:r>
            <a:r>
              <a:rPr lang="en-US" sz="5600" dirty="0" smtClean="0"/>
              <a:t> </a:t>
            </a:r>
            <a:r>
              <a:rPr lang="en-US" sz="5600" dirty="0"/>
              <a:t>– Cover torso and wrap around back, fasten in back of neck and waist</a:t>
            </a:r>
            <a:r>
              <a:rPr lang="en-US" sz="5600" dirty="0" smtClean="0"/>
              <a:t>. </a:t>
            </a:r>
          </a:p>
          <a:p>
            <a:pPr marL="514350" indent="-514350">
              <a:buFont typeface="+mj-lt"/>
              <a:buAutoNum type="arabicPeriod"/>
            </a:pPr>
            <a:r>
              <a:rPr lang="en-US" sz="5600" b="1" dirty="0" smtClean="0"/>
              <a:t>Surgical/procedure </a:t>
            </a:r>
            <a:r>
              <a:rPr lang="en-US" sz="5600" b="1" dirty="0"/>
              <a:t>mask</a:t>
            </a:r>
            <a:r>
              <a:rPr lang="en-US" sz="5600" dirty="0"/>
              <a:t> – Secure ties in middle of head and neck, fit nose band to your nose and pull on bottom down to completely cover </a:t>
            </a:r>
            <a:r>
              <a:rPr lang="en-US" sz="5600" dirty="0" smtClean="0"/>
              <a:t>chin.</a:t>
            </a:r>
          </a:p>
          <a:p>
            <a:pPr marL="514350" indent="-514350">
              <a:buFont typeface="+mj-lt"/>
              <a:buAutoNum type="arabicPeriod"/>
            </a:pPr>
            <a:r>
              <a:rPr lang="en-US" sz="5600" b="1" dirty="0" smtClean="0"/>
              <a:t>Eye </a:t>
            </a:r>
            <a:r>
              <a:rPr lang="en-US" sz="5600" b="1" dirty="0"/>
              <a:t>protection </a:t>
            </a:r>
            <a:r>
              <a:rPr lang="en-US" sz="5600" dirty="0"/>
              <a:t>– Place </a:t>
            </a:r>
            <a:r>
              <a:rPr lang="en-US" sz="5600" dirty="0" smtClean="0"/>
              <a:t>goggles and </a:t>
            </a:r>
            <a:r>
              <a:rPr lang="en-US" sz="5600" dirty="0" err="1" smtClean="0"/>
              <a:t>faceshield</a:t>
            </a:r>
            <a:r>
              <a:rPr lang="en-US" sz="5600" dirty="0" smtClean="0"/>
              <a:t> </a:t>
            </a:r>
            <a:r>
              <a:rPr lang="en-US" sz="5600" dirty="0"/>
              <a:t>over </a:t>
            </a:r>
            <a:r>
              <a:rPr lang="en-US" sz="5600" dirty="0" smtClean="0"/>
              <a:t>eyes </a:t>
            </a:r>
            <a:r>
              <a:rPr lang="en-US" sz="5600" dirty="0"/>
              <a:t>and </a:t>
            </a:r>
            <a:r>
              <a:rPr lang="en-US" sz="5600" dirty="0" smtClean="0"/>
              <a:t>face </a:t>
            </a:r>
            <a:r>
              <a:rPr lang="en-US" sz="5600" dirty="0"/>
              <a:t>and adjust to fit</a:t>
            </a:r>
            <a:r>
              <a:rPr lang="en-US" sz="5600" dirty="0" smtClean="0"/>
              <a:t>.</a:t>
            </a:r>
          </a:p>
          <a:p>
            <a:pPr marL="514350" indent="-514350">
              <a:buFont typeface="+mj-lt"/>
              <a:buAutoNum type="arabicPeriod"/>
            </a:pPr>
            <a:r>
              <a:rPr lang="en-US" sz="5600" b="1" dirty="0"/>
              <a:t>Hand hygiene </a:t>
            </a:r>
            <a:r>
              <a:rPr lang="en-US" sz="5600" dirty="0"/>
              <a:t>– Clean all surfaces of hands and wrists</a:t>
            </a:r>
          </a:p>
          <a:p>
            <a:pPr marL="514350" indent="-514350">
              <a:buFont typeface="+mj-lt"/>
              <a:buAutoNum type="arabicPeriod"/>
            </a:pPr>
            <a:r>
              <a:rPr lang="en-US" sz="5600" b="1" dirty="0" smtClean="0"/>
              <a:t>Gloves </a:t>
            </a:r>
            <a:r>
              <a:rPr lang="en-US" sz="5600" dirty="0"/>
              <a:t>– Extend to cover wrist of </a:t>
            </a:r>
            <a:r>
              <a:rPr lang="en-US" sz="5600" dirty="0" smtClean="0"/>
              <a:t>gown</a:t>
            </a:r>
          </a:p>
          <a:p>
            <a:pPr marL="0" indent="0">
              <a:buNone/>
            </a:pPr>
            <a:endParaRPr lang="en-US" sz="4800" dirty="0"/>
          </a:p>
          <a:p>
            <a:pPr marL="0" indent="0">
              <a:buNone/>
            </a:pPr>
            <a:r>
              <a:rPr lang="en-US" sz="4800" dirty="0" smtClean="0"/>
              <a:t>Reference</a:t>
            </a:r>
            <a:r>
              <a:rPr lang="en-US" sz="4800" dirty="0" smtClean="0">
                <a:hlinkClick r:id="rId2"/>
              </a:rPr>
              <a:t>:</a:t>
            </a:r>
          </a:p>
          <a:p>
            <a:pPr marL="0" indent="0">
              <a:buNone/>
            </a:pPr>
            <a:r>
              <a:rPr lang="en-US" sz="4800" dirty="0" smtClean="0">
                <a:hlinkClick r:id="rId2"/>
              </a:rPr>
              <a:t>http</a:t>
            </a:r>
            <a:r>
              <a:rPr lang="en-US" sz="4800" dirty="0">
                <a:hlinkClick r:id="rId2"/>
              </a:rPr>
              <a:t>://</a:t>
            </a:r>
            <a:r>
              <a:rPr lang="en-US" sz="4800" dirty="0" smtClean="0">
                <a:hlinkClick r:id="rId2"/>
              </a:rPr>
              <a:t>www.bccdc.ca/Health-Professionals-Site/Documents/COVID19_MOH_BCCDC_Donning.pdf</a:t>
            </a:r>
            <a:endParaRPr lang="en-US" sz="4800" dirty="0" smtClean="0"/>
          </a:p>
          <a:p>
            <a:pPr marL="0" indent="0">
              <a:buNone/>
            </a:pPr>
            <a:endParaRPr lang="en-US" sz="4800" dirty="0"/>
          </a:p>
          <a:p>
            <a:pPr marL="0" lvl="0" indent="0">
              <a:buNone/>
            </a:pPr>
            <a:r>
              <a:rPr lang="en-US" sz="4800" dirty="0" smtClean="0"/>
              <a:t>Video tutorials:</a:t>
            </a:r>
          </a:p>
          <a:p>
            <a:pPr marL="0" lvl="0" indent="0">
              <a:buNone/>
            </a:pPr>
            <a:r>
              <a:rPr lang="en-US" sz="4800" u="sng" dirty="0" smtClean="0">
                <a:solidFill>
                  <a:prstClr val="black"/>
                </a:solidFill>
                <a:hlinkClick r:id="rId3"/>
              </a:rPr>
              <a:t>https</a:t>
            </a:r>
            <a:r>
              <a:rPr lang="en-US" sz="4800" u="sng" dirty="0">
                <a:solidFill>
                  <a:prstClr val="black"/>
                </a:solidFill>
                <a:hlinkClick r:id="rId3"/>
              </a:rPr>
              <a:t>://</a:t>
            </a:r>
            <a:r>
              <a:rPr lang="en-US" sz="4800" u="sng" dirty="0" smtClean="0">
                <a:solidFill>
                  <a:prstClr val="black"/>
                </a:solidFill>
                <a:hlinkClick r:id="rId3"/>
              </a:rPr>
              <a:t>ahamms01.https.internapcdn.net/ahamms01/Content/AHS_Website/Information_For/if-hp-ipc-donning-and-doffing.mp4</a:t>
            </a:r>
            <a:endParaRPr lang="en-US" sz="4800" u="sng" dirty="0" smtClean="0">
              <a:solidFill>
                <a:prstClr val="black"/>
              </a:solidFill>
            </a:endParaRPr>
          </a:p>
          <a:p>
            <a:pPr marL="0" lvl="0" indent="0">
              <a:buNone/>
            </a:pPr>
            <a:r>
              <a:rPr lang="en-US" sz="4800" dirty="0">
                <a:hlinkClick r:id="rId4"/>
              </a:rPr>
              <a:t>https://ahamms01.https.internapcdn.net/ahamms01/Content/AHS_Website/modules/ipc-guide-to-ppe-update/story_html5.html</a:t>
            </a:r>
            <a:endParaRPr lang="en-US" sz="4800" u="sng" dirty="0">
              <a:solidFill>
                <a:prstClr val="black"/>
              </a:solidFill>
            </a:endParaRPr>
          </a:p>
          <a:p>
            <a:pPr marL="0" indent="0">
              <a:buNone/>
            </a:pPr>
            <a:endParaRPr lang="en-US" sz="2000" dirty="0"/>
          </a:p>
        </p:txBody>
      </p:sp>
      <p:sp>
        <p:nvSpPr>
          <p:cNvPr id="2" name="Title 1"/>
          <p:cNvSpPr>
            <a:spLocks noGrp="1"/>
          </p:cNvSpPr>
          <p:nvPr>
            <p:ph type="title"/>
          </p:nvPr>
        </p:nvSpPr>
        <p:spPr>
          <a:xfrm>
            <a:off x="533400" y="413324"/>
            <a:ext cx="8229600" cy="1293660"/>
          </a:xfrm>
        </p:spPr>
        <p:txBody>
          <a:bodyPr>
            <a:noAutofit/>
          </a:bodyPr>
          <a:lstStyle/>
          <a:p>
            <a:r>
              <a:rPr lang="en-US" sz="3200" b="1" dirty="0" smtClean="0"/>
              <a:t>Steps for </a:t>
            </a:r>
            <a:r>
              <a:rPr lang="en-US" sz="3200" b="1" dirty="0" smtClean="0">
                <a:solidFill>
                  <a:schemeClr val="bg1"/>
                </a:solidFill>
              </a:rPr>
              <a:t>putting on (donning) </a:t>
            </a:r>
            <a:r>
              <a:rPr lang="en-US" sz="3200" b="1" dirty="0" smtClean="0"/>
              <a:t>personal protective equipment</a:t>
            </a:r>
            <a:endParaRPr lang="en-US" sz="3200" b="1" dirty="0"/>
          </a:p>
        </p:txBody>
      </p:sp>
      <p:sp>
        <p:nvSpPr>
          <p:cNvPr id="4" name="TextBox 3"/>
          <p:cNvSpPr txBox="1"/>
          <p:nvPr/>
        </p:nvSpPr>
        <p:spPr>
          <a:xfrm>
            <a:off x="1048264" y="2514600"/>
            <a:ext cx="2475573"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Hand Hygiene</a:t>
            </a:r>
            <a:endParaRPr lang="en-US" dirty="0"/>
          </a:p>
        </p:txBody>
      </p:sp>
      <p:sp>
        <p:nvSpPr>
          <p:cNvPr id="5" name="TextBox 4"/>
          <p:cNvSpPr txBox="1"/>
          <p:nvPr/>
        </p:nvSpPr>
        <p:spPr>
          <a:xfrm>
            <a:off x="1058161" y="3048000"/>
            <a:ext cx="2475573"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Bouffant On</a:t>
            </a:r>
            <a:endParaRPr lang="en-US" dirty="0"/>
          </a:p>
        </p:txBody>
      </p:sp>
      <p:sp>
        <p:nvSpPr>
          <p:cNvPr id="8" name="TextBox 7"/>
          <p:cNvSpPr txBox="1"/>
          <p:nvPr/>
        </p:nvSpPr>
        <p:spPr>
          <a:xfrm>
            <a:off x="1048264" y="3505200"/>
            <a:ext cx="2475573"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Isolation Gown On</a:t>
            </a:r>
            <a:endParaRPr lang="en-US" dirty="0"/>
          </a:p>
        </p:txBody>
      </p:sp>
      <p:sp>
        <p:nvSpPr>
          <p:cNvPr id="9" name="TextBox 8"/>
          <p:cNvSpPr txBox="1"/>
          <p:nvPr/>
        </p:nvSpPr>
        <p:spPr>
          <a:xfrm>
            <a:off x="1035454" y="4126468"/>
            <a:ext cx="2475573"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Surgical Mask On</a:t>
            </a:r>
            <a:endParaRPr lang="en-US" dirty="0"/>
          </a:p>
        </p:txBody>
      </p:sp>
      <p:sp>
        <p:nvSpPr>
          <p:cNvPr id="10" name="TextBox 9"/>
          <p:cNvSpPr txBox="1"/>
          <p:nvPr/>
        </p:nvSpPr>
        <p:spPr>
          <a:xfrm>
            <a:off x="1035454" y="4724400"/>
            <a:ext cx="2475573"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Goggles and </a:t>
            </a:r>
            <a:r>
              <a:rPr lang="en-US" dirty="0" err="1" smtClean="0"/>
              <a:t>FaceShield</a:t>
            </a:r>
            <a:r>
              <a:rPr lang="en-US" dirty="0" smtClean="0"/>
              <a:t> On</a:t>
            </a:r>
            <a:endParaRPr lang="en-US" dirty="0"/>
          </a:p>
        </p:txBody>
      </p:sp>
      <p:sp>
        <p:nvSpPr>
          <p:cNvPr id="11" name="TextBox 10"/>
          <p:cNvSpPr txBox="1"/>
          <p:nvPr/>
        </p:nvSpPr>
        <p:spPr>
          <a:xfrm>
            <a:off x="1058161" y="6076600"/>
            <a:ext cx="247557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Gloves On</a:t>
            </a:r>
          </a:p>
          <a:p>
            <a:pPr algn="ctr"/>
            <a:r>
              <a:rPr lang="en-US" sz="1400" dirty="0" smtClean="0"/>
              <a:t>Extend to cover wrist of gown</a:t>
            </a:r>
            <a:endParaRPr lang="en-US" sz="1400" dirty="0"/>
          </a:p>
        </p:txBody>
      </p:sp>
      <p:sp>
        <p:nvSpPr>
          <p:cNvPr id="13" name="Flowchart: Merge 12"/>
          <p:cNvSpPr/>
          <p:nvPr/>
        </p:nvSpPr>
        <p:spPr>
          <a:xfrm>
            <a:off x="2093866" y="5436635"/>
            <a:ext cx="269036" cy="125965"/>
          </a:xfrm>
          <a:prstGeom prst="flowChartMer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Flowchart: Merge 13"/>
          <p:cNvSpPr/>
          <p:nvPr/>
        </p:nvSpPr>
        <p:spPr>
          <a:xfrm>
            <a:off x="2093866" y="4572000"/>
            <a:ext cx="269036" cy="125965"/>
          </a:xfrm>
          <a:prstGeom prst="flowChartMer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Flowchart: Merge 14"/>
          <p:cNvSpPr/>
          <p:nvPr/>
        </p:nvSpPr>
        <p:spPr>
          <a:xfrm>
            <a:off x="2111042" y="3962400"/>
            <a:ext cx="269036" cy="125965"/>
          </a:xfrm>
          <a:prstGeom prst="flowChartMer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Flowchart: Merge 15"/>
          <p:cNvSpPr/>
          <p:nvPr/>
        </p:nvSpPr>
        <p:spPr>
          <a:xfrm>
            <a:off x="2093866" y="3429000"/>
            <a:ext cx="269036" cy="125965"/>
          </a:xfrm>
          <a:prstGeom prst="flowChartMer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Flowchart: Merge 18"/>
          <p:cNvSpPr/>
          <p:nvPr/>
        </p:nvSpPr>
        <p:spPr>
          <a:xfrm>
            <a:off x="2114379" y="2895600"/>
            <a:ext cx="269036" cy="125965"/>
          </a:xfrm>
          <a:prstGeom prst="flowChartMer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fld id="{0E5E2B3B-36DF-43D2-964E-5D0735EC1E02}" type="slidenum">
              <a:rPr lang="en-US" smtClean="0"/>
              <a:t>27</a:t>
            </a:fld>
            <a:endParaRPr lang="en-US"/>
          </a:p>
        </p:txBody>
      </p:sp>
      <p:sp>
        <p:nvSpPr>
          <p:cNvPr id="20" name="TextBox 19"/>
          <p:cNvSpPr txBox="1"/>
          <p:nvPr/>
        </p:nvSpPr>
        <p:spPr>
          <a:xfrm>
            <a:off x="1034504" y="5574268"/>
            <a:ext cx="2475573"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Hand Hygiene</a:t>
            </a:r>
            <a:endParaRPr lang="en-US" dirty="0"/>
          </a:p>
        </p:txBody>
      </p:sp>
      <p:sp>
        <p:nvSpPr>
          <p:cNvPr id="21" name="Flowchart: Merge 20"/>
          <p:cNvSpPr/>
          <p:nvPr/>
        </p:nvSpPr>
        <p:spPr>
          <a:xfrm>
            <a:off x="2093866" y="5970035"/>
            <a:ext cx="269036" cy="125965"/>
          </a:xfrm>
          <a:prstGeom prst="flowChartMer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43387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5E2B3B-36DF-43D2-964E-5D0735EC1E02}" type="slidenum">
              <a:rPr lang="en-US" smtClean="0"/>
              <a:t>28</a:t>
            </a:fld>
            <a:endParaRPr lang="en-US"/>
          </a:p>
        </p:txBody>
      </p:sp>
      <p:grpSp>
        <p:nvGrpSpPr>
          <p:cNvPr id="5" name="Group 4"/>
          <p:cNvGrpSpPr/>
          <p:nvPr/>
        </p:nvGrpSpPr>
        <p:grpSpPr>
          <a:xfrm>
            <a:off x="838200" y="76200"/>
            <a:ext cx="7223414" cy="6581787"/>
            <a:chOff x="838200" y="76200"/>
            <a:chExt cx="7223414" cy="6581787"/>
          </a:xfrm>
        </p:grpSpPr>
        <p:grpSp>
          <p:nvGrpSpPr>
            <p:cNvPr id="13" name="Group 12"/>
            <p:cNvGrpSpPr/>
            <p:nvPr/>
          </p:nvGrpSpPr>
          <p:grpSpPr>
            <a:xfrm>
              <a:off x="838200" y="76200"/>
              <a:ext cx="7223414" cy="6581787"/>
              <a:chOff x="838200" y="-533400"/>
              <a:chExt cx="7223414" cy="6581787"/>
            </a:xfrm>
          </p:grpSpPr>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l="29353" t="65982" r="27122" b="1741"/>
              <a:stretch/>
            </p:blipFill>
            <p:spPr>
              <a:xfrm>
                <a:off x="4114800" y="3895729"/>
                <a:ext cx="3276600" cy="2152658"/>
              </a:xfrm>
              <a:prstGeom prst="rect">
                <a:avLst/>
              </a:prstGeom>
            </p:spPr>
          </p:pic>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l="4049" b="33732"/>
              <a:stretch/>
            </p:blipFill>
            <p:spPr>
              <a:xfrm>
                <a:off x="838200" y="-533400"/>
                <a:ext cx="7223414" cy="4419600"/>
              </a:xfrm>
              <a:prstGeom prst="rect">
                <a:avLst/>
              </a:prstGeom>
            </p:spPr>
          </p:pic>
          <p:sp>
            <p:nvSpPr>
              <p:cNvPr id="9" name="Oval 8"/>
              <p:cNvSpPr/>
              <p:nvPr/>
            </p:nvSpPr>
            <p:spPr>
              <a:xfrm>
                <a:off x="4343401" y="3945194"/>
                <a:ext cx="457200" cy="3810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6</a:t>
                </a:r>
                <a:endParaRPr lang="en-CA" dirty="0"/>
              </a:p>
            </p:txBody>
          </p:sp>
          <p:pic>
            <p:nvPicPr>
              <p:cNvPr id="10" name="Picture 9" descr="Screen Clipping"/>
              <p:cNvPicPr>
                <a:picLocks noChangeAspect="1"/>
              </p:cNvPicPr>
              <p:nvPr/>
            </p:nvPicPr>
            <p:blipFill rotWithShape="1">
              <a:blip r:embed="rId2">
                <a:extLst>
                  <a:ext uri="{28A0092B-C50C-407E-A947-70E740481C1C}">
                    <a14:useLocalDpi xmlns:a14="http://schemas.microsoft.com/office/drawing/2010/main" val="0"/>
                  </a:ext>
                </a:extLst>
              </a:blip>
              <a:srcRect l="13158" t="2286" r="49162" b="65723"/>
              <a:stretch/>
            </p:blipFill>
            <p:spPr>
              <a:xfrm>
                <a:off x="1506795" y="3886200"/>
                <a:ext cx="2836606" cy="2133600"/>
              </a:xfrm>
              <a:prstGeom prst="rect">
                <a:avLst/>
              </a:prstGeom>
            </p:spPr>
          </p:pic>
          <p:sp>
            <p:nvSpPr>
              <p:cNvPr id="11" name="Oval 10"/>
              <p:cNvSpPr/>
              <p:nvPr/>
            </p:nvSpPr>
            <p:spPr>
              <a:xfrm>
                <a:off x="1600200" y="3945194"/>
                <a:ext cx="381000" cy="3810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5</a:t>
                </a:r>
                <a:endParaRPr lang="en-CA" dirty="0"/>
              </a:p>
            </p:txBody>
          </p:sp>
        </p:grpSp>
        <p:sp>
          <p:nvSpPr>
            <p:cNvPr id="3" name="Rectangle 2"/>
            <p:cNvSpPr/>
            <p:nvPr/>
          </p:nvSpPr>
          <p:spPr>
            <a:xfrm>
              <a:off x="4800601" y="3926599"/>
              <a:ext cx="2057400" cy="369332"/>
            </a:xfrm>
            <a:prstGeom prst="rect">
              <a:avLst/>
            </a:prstGeom>
            <a:solidFill>
              <a:schemeClr val="bg1"/>
            </a:solidFill>
          </p:spPr>
          <p:txBody>
            <a:bodyPr wrap="square">
              <a:spAutoFit/>
            </a:bodyPr>
            <a:lstStyle/>
            <a:p>
              <a:pPr algn="ctr"/>
              <a:r>
                <a:rPr lang="en-US" sz="900" b="1" dirty="0">
                  <a:solidFill>
                    <a:schemeClr val="tx1">
                      <a:lumMod val="65000"/>
                      <a:lumOff val="35000"/>
                    </a:schemeClr>
                  </a:solidFill>
                </a:rPr>
                <a:t>Place goggles and </a:t>
              </a:r>
              <a:r>
                <a:rPr lang="en-US" sz="900" b="1" dirty="0" err="1" smtClean="0">
                  <a:solidFill>
                    <a:schemeClr val="tx1">
                      <a:lumMod val="65000"/>
                      <a:lumOff val="35000"/>
                    </a:schemeClr>
                  </a:solidFill>
                </a:rPr>
                <a:t>faceshield</a:t>
              </a:r>
              <a:r>
                <a:rPr lang="en-US" sz="900" b="1" dirty="0" smtClean="0">
                  <a:solidFill>
                    <a:schemeClr val="tx1">
                      <a:lumMod val="65000"/>
                      <a:lumOff val="35000"/>
                    </a:schemeClr>
                  </a:solidFill>
                </a:rPr>
                <a:t> </a:t>
              </a:r>
              <a:r>
                <a:rPr lang="en-US" sz="900" b="1" dirty="0">
                  <a:solidFill>
                    <a:schemeClr val="tx1">
                      <a:lumMod val="65000"/>
                      <a:lumOff val="35000"/>
                    </a:schemeClr>
                  </a:solidFill>
                </a:rPr>
                <a:t>over eyes and face and adjust to fit</a:t>
              </a:r>
              <a:endParaRPr lang="en-CA" sz="900" b="1" dirty="0">
                <a:solidFill>
                  <a:schemeClr val="tx1">
                    <a:lumMod val="65000"/>
                    <a:lumOff val="35000"/>
                  </a:schemeClr>
                </a:solidFill>
              </a:endParaRPr>
            </a:p>
          </p:txBody>
        </p:sp>
      </p:grpSp>
    </p:spTree>
    <p:extLst>
      <p:ext uri="{BB962C8B-B14F-4D97-AF65-F5344CB8AC3E}">
        <p14:creationId xmlns:p14="http://schemas.microsoft.com/office/powerpoint/2010/main" val="3604615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09800"/>
            <a:ext cx="5334000" cy="4484132"/>
          </a:xfrm>
        </p:spPr>
        <p:txBody>
          <a:bodyPr>
            <a:normAutofit fontScale="25000" lnSpcReduction="20000"/>
          </a:bodyPr>
          <a:lstStyle/>
          <a:p>
            <a:pPr marL="514350" indent="-514350">
              <a:buFont typeface="+mj-lt"/>
              <a:buAutoNum type="arabicPeriod"/>
            </a:pPr>
            <a:r>
              <a:rPr lang="en-US" sz="4400" b="1" dirty="0"/>
              <a:t>Gloves</a:t>
            </a:r>
            <a:r>
              <a:rPr lang="en-US" sz="4400" dirty="0"/>
              <a:t> - The outside of gloves are contaminated. Grasp palm area of one gloved hand and peel off first glove. Slide fingers of hand under other glove at wrist and peel off. Discard in</a:t>
            </a:r>
            <a:r>
              <a:rPr lang="en-US" sz="4400" dirty="0">
                <a:solidFill>
                  <a:schemeClr val="accent6"/>
                </a:solidFill>
              </a:rPr>
              <a:t> </a:t>
            </a:r>
            <a:r>
              <a:rPr lang="en-US" sz="4400" dirty="0" smtClean="0">
                <a:solidFill>
                  <a:srgbClr val="FF0000"/>
                </a:solidFill>
              </a:rPr>
              <a:t>lined biohazard bucket.</a:t>
            </a:r>
            <a:endParaRPr lang="en-US" sz="4400" dirty="0">
              <a:solidFill>
                <a:srgbClr val="FF0000"/>
              </a:solidFill>
            </a:endParaRPr>
          </a:p>
          <a:p>
            <a:pPr marL="514350" indent="-514350">
              <a:buFont typeface="+mj-lt"/>
              <a:buAutoNum type="arabicPeriod"/>
            </a:pPr>
            <a:r>
              <a:rPr lang="en-US" sz="4400" b="1" dirty="0"/>
              <a:t>Perform hand hygiene </a:t>
            </a:r>
            <a:r>
              <a:rPr lang="en-US" sz="4400" dirty="0"/>
              <a:t>- Clean all surfaces of hands and wrists.</a:t>
            </a:r>
          </a:p>
          <a:p>
            <a:pPr marL="514350" indent="-514350">
              <a:buFont typeface="+mj-lt"/>
              <a:buAutoNum type="arabicPeriod"/>
            </a:pPr>
            <a:r>
              <a:rPr lang="en-US" sz="4400" b="1" dirty="0"/>
              <a:t>Gown</a:t>
            </a:r>
            <a:r>
              <a:rPr lang="en-US" sz="4400" dirty="0"/>
              <a:t> - Unfasten ties, pull gown away from neck and shoulders, touching ONLY the inside of the gown. Turn gown inside out and roll into a bundle. Place in soiled laundry hamper (if reusable) or</a:t>
            </a:r>
            <a:r>
              <a:rPr lang="en-US" sz="4400" dirty="0">
                <a:solidFill>
                  <a:srgbClr val="FF0000"/>
                </a:solidFill>
              </a:rPr>
              <a:t> in </a:t>
            </a:r>
            <a:r>
              <a:rPr lang="en-US" sz="4400" dirty="0" smtClean="0">
                <a:solidFill>
                  <a:srgbClr val="FF0000"/>
                </a:solidFill>
              </a:rPr>
              <a:t>lined biohazard bucket </a:t>
            </a:r>
            <a:r>
              <a:rPr lang="en-US" sz="4400" dirty="0" smtClean="0"/>
              <a:t>(if </a:t>
            </a:r>
            <a:r>
              <a:rPr lang="en-US" sz="4400" dirty="0"/>
              <a:t>disposable).</a:t>
            </a:r>
          </a:p>
          <a:p>
            <a:pPr marL="514350" indent="-514350">
              <a:buFont typeface="+mj-lt"/>
              <a:buAutoNum type="arabicPeriod"/>
            </a:pPr>
            <a:r>
              <a:rPr lang="en-US" sz="4400" b="1" dirty="0"/>
              <a:t>Perform hand hygiene </a:t>
            </a:r>
            <a:r>
              <a:rPr lang="en-US" sz="4400" dirty="0"/>
              <a:t>- Clean all surfaces of hands and wrists. </a:t>
            </a:r>
            <a:r>
              <a:rPr lang="en-US" sz="4400" b="1" dirty="0"/>
              <a:t>If you are NOT 2 meters away from the patient, exit room now, perform hand hygiene, and finish the remaining steps.</a:t>
            </a:r>
          </a:p>
          <a:p>
            <a:pPr marL="514350" indent="-514350">
              <a:buFont typeface="+mj-lt"/>
              <a:buAutoNum type="arabicPeriod"/>
            </a:pPr>
            <a:r>
              <a:rPr lang="en-US" sz="4400" b="1" dirty="0"/>
              <a:t>Goggles </a:t>
            </a:r>
            <a:r>
              <a:rPr lang="en-US" sz="4400" b="1" dirty="0" smtClean="0"/>
              <a:t>and </a:t>
            </a:r>
            <a:r>
              <a:rPr lang="en-US" sz="4400" b="1" dirty="0" err="1" smtClean="0"/>
              <a:t>faceshield</a:t>
            </a:r>
            <a:r>
              <a:rPr lang="en-US" sz="4400" b="1" dirty="0" smtClean="0"/>
              <a:t> </a:t>
            </a:r>
            <a:r>
              <a:rPr lang="en-US" sz="4400" dirty="0"/>
              <a:t>- Do NOT touch the front of the eye wear. Place in receptacle for reprocessing (if reusable) or</a:t>
            </a:r>
            <a:r>
              <a:rPr lang="en-US" sz="4400" dirty="0">
                <a:solidFill>
                  <a:schemeClr val="accent6"/>
                </a:solidFill>
              </a:rPr>
              <a:t> </a:t>
            </a:r>
            <a:r>
              <a:rPr lang="en-US" sz="4400" dirty="0">
                <a:solidFill>
                  <a:srgbClr val="FF0000"/>
                </a:solidFill>
              </a:rPr>
              <a:t>in </a:t>
            </a:r>
            <a:r>
              <a:rPr lang="en-US" sz="4400" dirty="0" smtClean="0">
                <a:solidFill>
                  <a:srgbClr val="FF0000"/>
                </a:solidFill>
              </a:rPr>
              <a:t>lined biohazard bucket </a:t>
            </a:r>
            <a:r>
              <a:rPr lang="en-US" sz="4400" dirty="0" smtClean="0"/>
              <a:t>(if </a:t>
            </a:r>
            <a:r>
              <a:rPr lang="en-US" sz="4400" dirty="0"/>
              <a:t>disposable).</a:t>
            </a:r>
          </a:p>
          <a:p>
            <a:pPr marL="514350" indent="-514350">
              <a:buFont typeface="+mj-lt"/>
              <a:buAutoNum type="arabicPeriod"/>
            </a:pPr>
            <a:r>
              <a:rPr lang="en-US" sz="4400" b="1" dirty="0"/>
              <a:t>Perform hand hygiene</a:t>
            </a:r>
            <a:r>
              <a:rPr lang="en-US" sz="4400" dirty="0"/>
              <a:t> - Clean all surfaces of hands and wrists.</a:t>
            </a:r>
          </a:p>
          <a:p>
            <a:pPr marL="514350" indent="-514350">
              <a:buFont typeface="+mj-lt"/>
              <a:buAutoNum type="arabicPeriod"/>
            </a:pPr>
            <a:r>
              <a:rPr lang="en-US" sz="4400" b="1" dirty="0"/>
              <a:t>Surgical or procedure mask </a:t>
            </a:r>
            <a:r>
              <a:rPr lang="en-US" sz="4400" dirty="0"/>
              <a:t>- Grasp ties or elastics at back and remove WITHOUT touching the front. Place in receptacle for reprocessing or </a:t>
            </a:r>
            <a:r>
              <a:rPr lang="en-US" sz="4400" dirty="0">
                <a:solidFill>
                  <a:srgbClr val="FF0000"/>
                </a:solidFill>
              </a:rPr>
              <a:t>in</a:t>
            </a:r>
            <a:r>
              <a:rPr lang="en-US" sz="4400" dirty="0">
                <a:solidFill>
                  <a:schemeClr val="accent6"/>
                </a:solidFill>
              </a:rPr>
              <a:t> </a:t>
            </a:r>
            <a:r>
              <a:rPr lang="en-US" sz="4400" dirty="0" smtClean="0">
                <a:solidFill>
                  <a:srgbClr val="FF0000"/>
                </a:solidFill>
              </a:rPr>
              <a:t>lined biohazard bucket.</a:t>
            </a:r>
            <a:endParaRPr lang="en-US" sz="4400" dirty="0">
              <a:solidFill>
                <a:srgbClr val="FF0000"/>
              </a:solidFill>
            </a:endParaRPr>
          </a:p>
          <a:p>
            <a:pPr marL="514350" indent="-514350">
              <a:buFont typeface="+mj-lt"/>
              <a:buAutoNum type="arabicPeriod"/>
            </a:pPr>
            <a:r>
              <a:rPr lang="en-US" sz="4400" b="1" dirty="0"/>
              <a:t>Perform hand hygiene </a:t>
            </a:r>
            <a:r>
              <a:rPr lang="en-US" sz="4400" dirty="0"/>
              <a:t>- Clean all surfaces of hands and wrists.</a:t>
            </a:r>
          </a:p>
          <a:p>
            <a:pPr marL="514350" indent="-514350">
              <a:buFont typeface="+mj-lt"/>
              <a:buAutoNum type="arabicPeriod"/>
            </a:pPr>
            <a:r>
              <a:rPr lang="en-US" sz="4400" b="1" dirty="0"/>
              <a:t>Exit room: </a:t>
            </a:r>
            <a:r>
              <a:rPr lang="en-US" sz="4400" dirty="0"/>
              <a:t>Exit room and perform hand hygiene.</a:t>
            </a:r>
          </a:p>
          <a:p>
            <a:pPr marL="0" indent="0">
              <a:buNone/>
            </a:pPr>
            <a:endParaRPr lang="en-US" sz="4400" dirty="0" smtClean="0">
              <a:hlinkClick r:id="rId3"/>
            </a:endParaRPr>
          </a:p>
          <a:p>
            <a:pPr marL="0" indent="0">
              <a:buNone/>
            </a:pPr>
            <a:r>
              <a:rPr lang="en-US" sz="4400" dirty="0"/>
              <a:t>Reference</a:t>
            </a:r>
            <a:r>
              <a:rPr lang="en-US" sz="4400" dirty="0">
                <a:hlinkClick r:id="rId4"/>
              </a:rPr>
              <a:t>:</a:t>
            </a:r>
          </a:p>
          <a:p>
            <a:pPr marL="0" indent="0">
              <a:buNone/>
            </a:pPr>
            <a:r>
              <a:rPr lang="en-US" sz="4400" dirty="0" smtClean="0">
                <a:hlinkClick r:id="rId3"/>
              </a:rPr>
              <a:t>http</a:t>
            </a:r>
            <a:r>
              <a:rPr lang="en-US" sz="4400" dirty="0">
                <a:hlinkClick r:id="rId3"/>
              </a:rPr>
              <a:t>://</a:t>
            </a:r>
            <a:r>
              <a:rPr lang="en-US" sz="4400" dirty="0" smtClean="0">
                <a:hlinkClick r:id="rId3"/>
              </a:rPr>
              <a:t>www.bccdc.ca/Health-Professionals-Site/Documents/COVID19_MOH_BCCDC_Doffing.pdf</a:t>
            </a:r>
            <a:endParaRPr lang="en-US" sz="4400" dirty="0" smtClean="0"/>
          </a:p>
          <a:p>
            <a:pPr marL="0" lvl="0" indent="0">
              <a:buNone/>
            </a:pPr>
            <a:r>
              <a:rPr lang="en-US" sz="4400" dirty="0" smtClean="0"/>
              <a:t>Video tutorials:</a:t>
            </a:r>
            <a:endParaRPr lang="en-US" sz="4400" dirty="0"/>
          </a:p>
          <a:p>
            <a:pPr marL="0" lvl="0" indent="0">
              <a:buNone/>
            </a:pPr>
            <a:r>
              <a:rPr lang="en-US" sz="4400" u="sng" dirty="0">
                <a:solidFill>
                  <a:prstClr val="black"/>
                </a:solidFill>
                <a:hlinkClick r:id="rId5"/>
              </a:rPr>
              <a:t>https://</a:t>
            </a:r>
            <a:r>
              <a:rPr lang="en-US" sz="4400" u="sng" dirty="0" smtClean="0">
                <a:solidFill>
                  <a:prstClr val="black"/>
                </a:solidFill>
                <a:hlinkClick r:id="rId5"/>
              </a:rPr>
              <a:t>ahamms01.https.internapcdn.net/ahamms01/Content/AHS_Website/Information_For/if-hp-ipc-donning-and-doffing.mp4</a:t>
            </a:r>
            <a:endParaRPr lang="en-US" sz="4400" u="sng" dirty="0" smtClean="0">
              <a:solidFill>
                <a:prstClr val="black"/>
              </a:solidFill>
            </a:endParaRPr>
          </a:p>
          <a:p>
            <a:pPr marL="0" lvl="0" indent="0">
              <a:buNone/>
            </a:pPr>
            <a:r>
              <a:rPr lang="en-US" sz="4400" dirty="0">
                <a:hlinkClick r:id="rId6"/>
              </a:rPr>
              <a:t>https://ahamms01.https.internapcdn.net/ahamms01/Content/AHS_Website/modules/ipc-guide-to-ppe-update/story_html5.html</a:t>
            </a:r>
            <a:endParaRPr lang="en-US" sz="4400" u="sng" dirty="0">
              <a:solidFill>
                <a:prstClr val="black"/>
              </a:solidFill>
            </a:endParaRPr>
          </a:p>
          <a:p>
            <a:pPr marL="0" indent="0">
              <a:buNone/>
            </a:pPr>
            <a:endParaRPr lang="en-US" dirty="0"/>
          </a:p>
        </p:txBody>
      </p:sp>
      <p:sp>
        <p:nvSpPr>
          <p:cNvPr id="2" name="Title 1"/>
          <p:cNvSpPr>
            <a:spLocks noGrp="1"/>
          </p:cNvSpPr>
          <p:nvPr>
            <p:ph type="title"/>
          </p:nvPr>
        </p:nvSpPr>
        <p:spPr>
          <a:xfrm>
            <a:off x="457200" y="304800"/>
            <a:ext cx="5410200" cy="1600200"/>
          </a:xfrm>
        </p:spPr>
        <p:txBody>
          <a:bodyPr>
            <a:noAutofit/>
          </a:bodyPr>
          <a:lstStyle/>
          <a:p>
            <a:r>
              <a:rPr lang="en-US" sz="3200" b="1" dirty="0" smtClean="0">
                <a:solidFill>
                  <a:schemeClr val="bg1"/>
                </a:solidFill>
              </a:rPr>
              <a:t>Steps for taking off (doffing) personal protective equipment</a:t>
            </a:r>
            <a:endParaRPr lang="en-US" sz="2800" b="1" dirty="0">
              <a:solidFill>
                <a:schemeClr val="tx2"/>
              </a:solidFill>
            </a:endParaRPr>
          </a:p>
        </p:txBody>
      </p:sp>
      <p:sp>
        <p:nvSpPr>
          <p:cNvPr id="4" name="TextBox 3"/>
          <p:cNvSpPr txBox="1"/>
          <p:nvPr/>
        </p:nvSpPr>
        <p:spPr>
          <a:xfrm>
            <a:off x="5943600" y="533400"/>
            <a:ext cx="249890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Gloves OFF</a:t>
            </a:r>
            <a:endParaRPr lang="en-US" dirty="0"/>
          </a:p>
        </p:txBody>
      </p:sp>
      <p:sp>
        <p:nvSpPr>
          <p:cNvPr id="5" name="TextBox 4"/>
          <p:cNvSpPr txBox="1"/>
          <p:nvPr/>
        </p:nvSpPr>
        <p:spPr>
          <a:xfrm>
            <a:off x="5943600" y="1078468"/>
            <a:ext cx="252899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Hand Hygiene</a:t>
            </a:r>
            <a:endParaRPr lang="en-US" dirty="0"/>
          </a:p>
        </p:txBody>
      </p:sp>
      <p:sp>
        <p:nvSpPr>
          <p:cNvPr id="6" name="TextBox 5"/>
          <p:cNvSpPr txBox="1"/>
          <p:nvPr/>
        </p:nvSpPr>
        <p:spPr>
          <a:xfrm>
            <a:off x="5943600" y="1600200"/>
            <a:ext cx="253543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Gown OFF</a:t>
            </a:r>
            <a:endParaRPr lang="en-US" dirty="0"/>
          </a:p>
        </p:txBody>
      </p:sp>
      <p:sp>
        <p:nvSpPr>
          <p:cNvPr id="8" name="TextBox 7"/>
          <p:cNvSpPr txBox="1"/>
          <p:nvPr/>
        </p:nvSpPr>
        <p:spPr>
          <a:xfrm>
            <a:off x="5987023" y="2133600"/>
            <a:ext cx="254737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Hand Hygiene</a:t>
            </a:r>
            <a:endParaRPr lang="en-US" dirty="0"/>
          </a:p>
        </p:txBody>
      </p:sp>
      <p:sp>
        <p:nvSpPr>
          <p:cNvPr id="9" name="TextBox 8"/>
          <p:cNvSpPr txBox="1"/>
          <p:nvPr/>
        </p:nvSpPr>
        <p:spPr>
          <a:xfrm>
            <a:off x="6011043" y="2667000"/>
            <a:ext cx="2527441"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b="1" dirty="0" smtClean="0">
                <a:solidFill>
                  <a:schemeClr val="tx1"/>
                </a:solidFill>
              </a:rPr>
              <a:t>Leave Room</a:t>
            </a:r>
            <a:endParaRPr lang="en-US" b="1" dirty="0">
              <a:solidFill>
                <a:schemeClr val="tx1"/>
              </a:solidFill>
            </a:endParaRPr>
          </a:p>
        </p:txBody>
      </p:sp>
      <p:sp>
        <p:nvSpPr>
          <p:cNvPr id="10" name="TextBox 9"/>
          <p:cNvSpPr txBox="1"/>
          <p:nvPr/>
        </p:nvSpPr>
        <p:spPr>
          <a:xfrm>
            <a:off x="6000253" y="3200400"/>
            <a:ext cx="253776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Hand Hygiene</a:t>
            </a:r>
            <a:endParaRPr lang="en-US" dirty="0"/>
          </a:p>
        </p:txBody>
      </p:sp>
      <p:sp>
        <p:nvSpPr>
          <p:cNvPr id="11" name="TextBox 10"/>
          <p:cNvSpPr txBox="1"/>
          <p:nvPr/>
        </p:nvSpPr>
        <p:spPr>
          <a:xfrm>
            <a:off x="6054940" y="5562600"/>
            <a:ext cx="25393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Mask OFF</a:t>
            </a:r>
          </a:p>
          <a:p>
            <a:pPr algn="ctr"/>
            <a:r>
              <a:rPr lang="en-US" sz="1400" dirty="0" smtClean="0"/>
              <a:t>Without touching front</a:t>
            </a:r>
            <a:endParaRPr lang="en-US" sz="1400" dirty="0"/>
          </a:p>
        </p:txBody>
      </p:sp>
      <p:sp>
        <p:nvSpPr>
          <p:cNvPr id="12" name="TextBox 11"/>
          <p:cNvSpPr txBox="1"/>
          <p:nvPr/>
        </p:nvSpPr>
        <p:spPr>
          <a:xfrm>
            <a:off x="5988783" y="3733800"/>
            <a:ext cx="2590799" cy="5539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Eye Protection OFF</a:t>
            </a:r>
          </a:p>
          <a:p>
            <a:pPr algn="ctr"/>
            <a:r>
              <a:rPr lang="en-US" sz="1200" dirty="0"/>
              <a:t>Without touching </a:t>
            </a:r>
            <a:r>
              <a:rPr lang="en-US" sz="1200" dirty="0" smtClean="0"/>
              <a:t>front</a:t>
            </a:r>
            <a:endParaRPr lang="en-US" sz="1200" dirty="0"/>
          </a:p>
        </p:txBody>
      </p:sp>
      <p:sp>
        <p:nvSpPr>
          <p:cNvPr id="13" name="TextBox 12"/>
          <p:cNvSpPr txBox="1"/>
          <p:nvPr/>
        </p:nvSpPr>
        <p:spPr>
          <a:xfrm>
            <a:off x="6046560" y="5029200"/>
            <a:ext cx="254769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Hand Hygiene</a:t>
            </a:r>
            <a:endParaRPr lang="en-US" dirty="0"/>
          </a:p>
        </p:txBody>
      </p:sp>
      <p:sp>
        <p:nvSpPr>
          <p:cNvPr id="14" name="TextBox 13"/>
          <p:cNvSpPr txBox="1"/>
          <p:nvPr/>
        </p:nvSpPr>
        <p:spPr>
          <a:xfrm>
            <a:off x="6054940" y="6324600"/>
            <a:ext cx="253931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Hand Hygiene</a:t>
            </a:r>
            <a:endParaRPr lang="en-US" dirty="0"/>
          </a:p>
        </p:txBody>
      </p:sp>
      <p:sp>
        <p:nvSpPr>
          <p:cNvPr id="28" name="Flowchart: Merge 27"/>
          <p:cNvSpPr/>
          <p:nvPr/>
        </p:nvSpPr>
        <p:spPr>
          <a:xfrm>
            <a:off x="7076216" y="914400"/>
            <a:ext cx="269036" cy="125965"/>
          </a:xfrm>
          <a:prstGeom prst="flowChartMer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Flowchart: Merge 28"/>
          <p:cNvSpPr/>
          <p:nvPr/>
        </p:nvSpPr>
        <p:spPr>
          <a:xfrm>
            <a:off x="7060106" y="1447800"/>
            <a:ext cx="269036" cy="125965"/>
          </a:xfrm>
          <a:prstGeom prst="flowChartMer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Flowchart: Merge 29"/>
          <p:cNvSpPr/>
          <p:nvPr/>
        </p:nvSpPr>
        <p:spPr>
          <a:xfrm>
            <a:off x="7072501" y="1981200"/>
            <a:ext cx="269036" cy="125965"/>
          </a:xfrm>
          <a:prstGeom prst="flowChartMer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Flowchart: Merge 30"/>
          <p:cNvSpPr/>
          <p:nvPr/>
        </p:nvSpPr>
        <p:spPr>
          <a:xfrm>
            <a:off x="7072501" y="2514600"/>
            <a:ext cx="269036" cy="125965"/>
          </a:xfrm>
          <a:prstGeom prst="flowChartMer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Flowchart: Merge 32"/>
          <p:cNvSpPr/>
          <p:nvPr/>
        </p:nvSpPr>
        <p:spPr>
          <a:xfrm>
            <a:off x="7072896" y="3048000"/>
            <a:ext cx="269036" cy="125965"/>
          </a:xfrm>
          <a:prstGeom prst="flowChartMer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 name="Flowchart: Merge 33"/>
          <p:cNvSpPr/>
          <p:nvPr/>
        </p:nvSpPr>
        <p:spPr>
          <a:xfrm>
            <a:off x="7086600" y="6202414"/>
            <a:ext cx="269036" cy="125965"/>
          </a:xfrm>
          <a:prstGeom prst="flowChartMer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 name="Flowchart: Merge 34"/>
          <p:cNvSpPr/>
          <p:nvPr/>
        </p:nvSpPr>
        <p:spPr>
          <a:xfrm>
            <a:off x="7086600" y="5410200"/>
            <a:ext cx="269036" cy="125965"/>
          </a:xfrm>
          <a:prstGeom prst="flowChartMer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 name="Flowchart: Merge 35"/>
          <p:cNvSpPr/>
          <p:nvPr/>
        </p:nvSpPr>
        <p:spPr>
          <a:xfrm>
            <a:off x="7086600" y="4876800"/>
            <a:ext cx="269036" cy="125965"/>
          </a:xfrm>
          <a:prstGeom prst="flowChartMer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7" name="Flowchart: Merge 36"/>
          <p:cNvSpPr/>
          <p:nvPr/>
        </p:nvSpPr>
        <p:spPr>
          <a:xfrm>
            <a:off x="7072501" y="3581400"/>
            <a:ext cx="269036" cy="125965"/>
          </a:xfrm>
          <a:prstGeom prst="flowChartMer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fld id="{0E5E2B3B-36DF-43D2-964E-5D0735EC1E02}" type="slidenum">
              <a:rPr lang="en-US" smtClean="0"/>
              <a:t>29</a:t>
            </a:fld>
            <a:endParaRPr lang="en-US"/>
          </a:p>
        </p:txBody>
      </p:sp>
      <p:sp>
        <p:nvSpPr>
          <p:cNvPr id="26" name="TextBox 25"/>
          <p:cNvSpPr txBox="1"/>
          <p:nvPr/>
        </p:nvSpPr>
        <p:spPr>
          <a:xfrm>
            <a:off x="6023344" y="4495800"/>
            <a:ext cx="259079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Bouffant OFF</a:t>
            </a:r>
            <a:endParaRPr lang="en-US" dirty="0"/>
          </a:p>
        </p:txBody>
      </p:sp>
      <p:sp>
        <p:nvSpPr>
          <p:cNvPr id="27" name="Flowchart: Merge 26"/>
          <p:cNvSpPr/>
          <p:nvPr/>
        </p:nvSpPr>
        <p:spPr>
          <a:xfrm>
            <a:off x="7086600" y="4343400"/>
            <a:ext cx="269036" cy="125965"/>
          </a:xfrm>
          <a:prstGeom prst="flowChartMer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11639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2548128"/>
          </a:xfrm>
        </p:spPr>
        <p:txBody>
          <a:bodyPr>
            <a:normAutofit fontScale="90000"/>
          </a:bodyPr>
          <a:lstStyle/>
          <a:p>
            <a:pPr algn="l"/>
            <a:r>
              <a:rPr lang="en-CA" sz="1800" dirty="0" smtClean="0">
                <a:solidFill>
                  <a:schemeClr val="tx1"/>
                </a:solidFill>
              </a:rPr>
              <a:t>When the British Columbia Ministry of Health declared Phase 1 measures to contain COVID-19 pandemic, it became necessary to develop additional Infection Prevention and Control Protocols to safely provide patient care at UBC </a:t>
            </a:r>
            <a:r>
              <a:rPr lang="en-CA" sz="1800" dirty="0">
                <a:solidFill>
                  <a:schemeClr val="tx1"/>
                </a:solidFill>
              </a:rPr>
              <a:t>Faculty of </a:t>
            </a:r>
            <a:r>
              <a:rPr lang="en-CA" sz="1800" dirty="0" smtClean="0">
                <a:solidFill>
                  <a:schemeClr val="tx1"/>
                </a:solidFill>
              </a:rPr>
              <a:t>Dentistry. These protocols were aligned with those determined  by the dental regulators, augmented by the collaboration with other Dental Schools and regularly improved by the valuable input and work of our staff and faculty members.</a:t>
            </a:r>
            <a:br>
              <a:rPr lang="en-CA" sz="1800" dirty="0" smtClean="0">
                <a:solidFill>
                  <a:schemeClr val="tx1"/>
                </a:solidFill>
              </a:rPr>
            </a:br>
            <a:r>
              <a:rPr lang="en-CA" sz="1800" dirty="0" smtClean="0">
                <a:solidFill>
                  <a:schemeClr val="tx1"/>
                </a:solidFill>
              </a:rPr>
              <a:t> </a:t>
            </a:r>
            <a:br>
              <a:rPr lang="en-CA" sz="1800" dirty="0" smtClean="0">
                <a:solidFill>
                  <a:schemeClr val="tx1"/>
                </a:solidFill>
              </a:rPr>
            </a:br>
            <a:r>
              <a:rPr lang="en-CA" sz="1800" dirty="0" smtClean="0">
                <a:solidFill>
                  <a:schemeClr val="tx1"/>
                </a:solidFill>
              </a:rPr>
              <a:t>With the province currently in Phase 2, oral care has </a:t>
            </a:r>
            <a:r>
              <a:rPr lang="en-CA" sz="1800" dirty="0">
                <a:solidFill>
                  <a:schemeClr val="tx1"/>
                </a:solidFill>
              </a:rPr>
              <a:t>expanded from emergent and urgent </a:t>
            </a:r>
            <a:r>
              <a:rPr lang="en-CA" sz="1800" dirty="0" smtClean="0">
                <a:solidFill>
                  <a:schemeClr val="tx1"/>
                </a:solidFill>
              </a:rPr>
              <a:t>treatment </a:t>
            </a:r>
            <a:r>
              <a:rPr lang="en-CA" sz="1800" dirty="0">
                <a:solidFill>
                  <a:schemeClr val="tx1"/>
                </a:solidFill>
              </a:rPr>
              <a:t>to include non-essential </a:t>
            </a:r>
            <a:r>
              <a:rPr lang="en-CA" sz="1800" dirty="0" smtClean="0">
                <a:solidFill>
                  <a:schemeClr val="tx1"/>
                </a:solidFill>
              </a:rPr>
              <a:t>treatment. This document describes the guidelines that allow faculty and students enrolled in the Faculty’s clinical programs</a:t>
            </a:r>
            <a:r>
              <a:rPr lang="en-CA" sz="1800" dirty="0">
                <a:solidFill>
                  <a:schemeClr val="tx1"/>
                </a:solidFill>
              </a:rPr>
              <a:t> to safely provide </a:t>
            </a:r>
            <a:r>
              <a:rPr lang="en-CA" sz="1800" dirty="0" smtClean="0">
                <a:solidFill>
                  <a:schemeClr val="tx1"/>
                </a:solidFill>
              </a:rPr>
              <a:t>care.</a:t>
            </a:r>
            <a:br>
              <a:rPr lang="en-CA" sz="1800" dirty="0" smtClean="0">
                <a:solidFill>
                  <a:schemeClr val="tx1"/>
                </a:solidFill>
              </a:rPr>
            </a:br>
            <a:r>
              <a:rPr lang="en-CA" sz="1800" dirty="0">
                <a:solidFill>
                  <a:schemeClr val="tx1"/>
                </a:solidFill>
              </a:rPr>
              <a:t/>
            </a:r>
            <a:br>
              <a:rPr lang="en-CA" sz="1800" dirty="0">
                <a:solidFill>
                  <a:schemeClr val="tx1"/>
                </a:solidFill>
              </a:rPr>
            </a:br>
            <a:r>
              <a:rPr lang="en-CA" sz="1800" dirty="0" smtClean="0">
                <a:solidFill>
                  <a:schemeClr val="tx1"/>
                </a:solidFill>
              </a:rPr>
              <a:t>Clinical activities are to increase incrementally in order to assist the continuous review of the protocols’ effectiveness and to provide opportunity for refinement.  On-going monitoring of government, regulators and scientific publications assists to maintain our practice current.  Much appreciated is also the feedback provided by our community at the UBC Faculty of Dentistry</a:t>
            </a:r>
            <a:r>
              <a:rPr lang="en-CA" sz="1600" dirty="0">
                <a:solidFill>
                  <a:schemeClr val="tx1"/>
                </a:solidFill>
              </a:rPr>
              <a:t/>
            </a:r>
            <a:br>
              <a:rPr lang="en-CA" sz="1600" dirty="0">
                <a:solidFill>
                  <a:schemeClr val="tx1"/>
                </a:solidFill>
              </a:rPr>
            </a:br>
            <a:endParaRPr lang="en-CA" sz="1600" dirty="0">
              <a:solidFill>
                <a:schemeClr val="tx1"/>
              </a:solidFill>
            </a:endParaRPr>
          </a:p>
        </p:txBody>
      </p:sp>
      <p:sp>
        <p:nvSpPr>
          <p:cNvPr id="4" name="Slide Number Placeholder 3"/>
          <p:cNvSpPr>
            <a:spLocks noGrp="1"/>
          </p:cNvSpPr>
          <p:nvPr>
            <p:ph type="sldNum" sz="quarter" idx="12"/>
          </p:nvPr>
        </p:nvSpPr>
        <p:spPr/>
        <p:txBody>
          <a:bodyPr/>
          <a:lstStyle/>
          <a:p>
            <a:fld id="{0E5E2B3B-36DF-43D2-964E-5D0735EC1E02}" type="slidenum">
              <a:rPr lang="en-US" smtClean="0"/>
              <a:t>3</a:t>
            </a:fld>
            <a:endParaRPr lang="en-US"/>
          </a:p>
        </p:txBody>
      </p:sp>
      <p:sp>
        <p:nvSpPr>
          <p:cNvPr id="3" name="Text Placeholder 2"/>
          <p:cNvSpPr>
            <a:spLocks noGrp="1"/>
          </p:cNvSpPr>
          <p:nvPr>
            <p:ph type="body" idx="4294967295"/>
          </p:nvPr>
        </p:nvSpPr>
        <p:spPr>
          <a:xfrm>
            <a:off x="2590800" y="455098"/>
            <a:ext cx="6418263" cy="939800"/>
          </a:xfrm>
          <a:prstGeom prst="rect">
            <a:avLst/>
          </a:prstGeom>
        </p:spPr>
        <p:txBody>
          <a:bodyPr/>
          <a:lstStyle/>
          <a:p>
            <a:pPr marL="0" indent="0">
              <a:buNone/>
            </a:pPr>
            <a:r>
              <a:rPr lang="en-US" sz="3200" b="1" dirty="0" smtClean="0">
                <a:solidFill>
                  <a:schemeClr val="bg1"/>
                </a:solidFill>
              </a:rPr>
              <a:t>Introduction</a:t>
            </a:r>
            <a:endParaRPr lang="en-US" sz="3200" b="1" dirty="0">
              <a:solidFill>
                <a:schemeClr val="bg1"/>
              </a:solidFill>
            </a:endParaRPr>
          </a:p>
          <a:p>
            <a:endParaRPr lang="en-CA" dirty="0"/>
          </a:p>
        </p:txBody>
      </p:sp>
    </p:spTree>
    <p:extLst>
      <p:ext uri="{BB962C8B-B14F-4D97-AF65-F5344CB8AC3E}">
        <p14:creationId xmlns:p14="http://schemas.microsoft.com/office/powerpoint/2010/main" val="3675127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2000" y="-76200"/>
            <a:ext cx="7524365" cy="6858000"/>
            <a:chOff x="762000" y="0"/>
            <a:chExt cx="7524365" cy="685800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7524365" cy="6858000"/>
            </a:xfrm>
            <a:prstGeom prst="rect">
              <a:avLst/>
            </a:prstGeom>
          </p:spPr>
        </p:pic>
        <p:sp>
          <p:nvSpPr>
            <p:cNvPr id="4" name="Rectangle 3"/>
            <p:cNvSpPr/>
            <p:nvPr/>
          </p:nvSpPr>
          <p:spPr>
            <a:xfrm>
              <a:off x="3381486" y="2667000"/>
              <a:ext cx="1723914" cy="253916"/>
            </a:xfrm>
            <a:prstGeom prst="rect">
              <a:avLst/>
            </a:prstGeom>
            <a:solidFill>
              <a:srgbClr val="336BA4"/>
            </a:solidFill>
          </p:spPr>
          <p:txBody>
            <a:bodyPr wrap="square">
              <a:spAutoFit/>
            </a:bodyPr>
            <a:lstStyle/>
            <a:p>
              <a:r>
                <a:rPr lang="en-US" sz="1050" b="1" dirty="0">
                  <a:solidFill>
                    <a:schemeClr val="bg1">
                      <a:lumMod val="85000"/>
                    </a:schemeClr>
                  </a:solidFill>
                </a:rPr>
                <a:t>Goggles and </a:t>
              </a:r>
              <a:r>
                <a:rPr lang="en-US" sz="1050" b="1" dirty="0" err="1" smtClean="0">
                  <a:solidFill>
                    <a:schemeClr val="bg1">
                      <a:lumMod val="85000"/>
                    </a:schemeClr>
                  </a:solidFill>
                </a:rPr>
                <a:t>FaceShield</a:t>
              </a:r>
              <a:r>
                <a:rPr lang="en-US" sz="1050" b="1" dirty="0" smtClean="0">
                  <a:solidFill>
                    <a:schemeClr val="bg1">
                      <a:lumMod val="85000"/>
                    </a:schemeClr>
                  </a:solidFill>
                </a:rPr>
                <a:t> </a:t>
              </a:r>
              <a:endParaRPr lang="en-CA" sz="1050" b="1" dirty="0">
                <a:solidFill>
                  <a:schemeClr val="bg1">
                    <a:lumMod val="85000"/>
                  </a:schemeClr>
                </a:solidFill>
              </a:endParaRPr>
            </a:p>
          </p:txBody>
        </p:sp>
      </p:grpSp>
      <p:sp>
        <p:nvSpPr>
          <p:cNvPr id="3" name="Slide Number Placeholder 2"/>
          <p:cNvSpPr>
            <a:spLocks noGrp="1"/>
          </p:cNvSpPr>
          <p:nvPr>
            <p:ph type="sldNum" sz="quarter" idx="12"/>
          </p:nvPr>
        </p:nvSpPr>
        <p:spPr/>
        <p:txBody>
          <a:bodyPr/>
          <a:lstStyle/>
          <a:p>
            <a:fld id="{0E5E2B3B-36DF-43D2-964E-5D0735EC1E02}" type="slidenum">
              <a:rPr lang="en-US" smtClean="0"/>
              <a:t>30</a:t>
            </a:fld>
            <a:endParaRPr lang="en-US"/>
          </a:p>
        </p:txBody>
      </p:sp>
    </p:spTree>
    <p:extLst>
      <p:ext uri="{BB962C8B-B14F-4D97-AF65-F5344CB8AC3E}">
        <p14:creationId xmlns:p14="http://schemas.microsoft.com/office/powerpoint/2010/main" val="2346659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5E2B3B-36DF-43D2-964E-5D0735EC1E02}" type="slidenum">
              <a:rPr lang="en-US" smtClean="0"/>
              <a:t>31</a:t>
            </a:fld>
            <a:endParaRPr lang="en-US"/>
          </a:p>
        </p:txBody>
      </p:sp>
      <p:sp>
        <p:nvSpPr>
          <p:cNvPr id="4" name="Rectangle 3"/>
          <p:cNvSpPr/>
          <p:nvPr/>
        </p:nvSpPr>
        <p:spPr>
          <a:xfrm>
            <a:off x="257288" y="369286"/>
            <a:ext cx="7467600" cy="1231106"/>
          </a:xfrm>
          <a:prstGeom prst="rect">
            <a:avLst/>
          </a:prstGeom>
        </p:spPr>
        <p:txBody>
          <a:bodyPr wrap="square">
            <a:spAutoFit/>
          </a:bodyPr>
          <a:lstStyle/>
          <a:p>
            <a:pPr algn="ctr"/>
            <a:r>
              <a:rPr lang="en-US" sz="2400" b="1" dirty="0">
                <a:solidFill>
                  <a:schemeClr val="bg1"/>
                </a:solidFill>
                <a:latin typeface="HelveticaNeueLT-Bold"/>
              </a:rPr>
              <a:t>Cleaning and Disinfection Instructions for</a:t>
            </a:r>
          </a:p>
          <a:p>
            <a:pPr algn="ctr"/>
            <a:r>
              <a:rPr lang="en-CA" sz="2400" b="1" dirty="0" smtClean="0">
                <a:solidFill>
                  <a:schemeClr val="bg1"/>
                </a:solidFill>
              </a:rPr>
              <a:t>Reusable </a:t>
            </a:r>
            <a:r>
              <a:rPr lang="en-CA" sz="2400" b="1" dirty="0">
                <a:solidFill>
                  <a:schemeClr val="bg1"/>
                </a:solidFill>
              </a:rPr>
              <a:t>Eye </a:t>
            </a:r>
            <a:r>
              <a:rPr lang="en-CA" sz="2400" b="1" dirty="0" smtClean="0">
                <a:solidFill>
                  <a:schemeClr val="bg1"/>
                </a:solidFill>
              </a:rPr>
              <a:t>Protection </a:t>
            </a:r>
            <a:r>
              <a:rPr lang="en-US" sz="2400" b="1" dirty="0" smtClean="0">
                <a:solidFill>
                  <a:schemeClr val="bg1"/>
                </a:solidFill>
              </a:rPr>
              <a:t>(</a:t>
            </a:r>
            <a:r>
              <a:rPr lang="en-US" sz="2400" b="1" dirty="0">
                <a:solidFill>
                  <a:schemeClr val="bg1"/>
                </a:solidFill>
              </a:rPr>
              <a:t>goggles, safety glasses, </a:t>
            </a:r>
            <a:r>
              <a:rPr lang="en-US" sz="2400" b="1" dirty="0" smtClean="0">
                <a:solidFill>
                  <a:schemeClr val="bg1"/>
                </a:solidFill>
              </a:rPr>
              <a:t>face shields </a:t>
            </a:r>
            <a:r>
              <a:rPr lang="en-US" sz="2400" b="1" dirty="0">
                <a:solidFill>
                  <a:schemeClr val="bg1"/>
                </a:solidFill>
              </a:rPr>
              <a:t>without foam)</a:t>
            </a:r>
            <a:endParaRPr lang="en-CA" sz="2400" dirty="0">
              <a:solidFill>
                <a:schemeClr val="bg1"/>
              </a:solidFill>
            </a:endParaRPr>
          </a:p>
        </p:txBody>
      </p:sp>
      <p:sp>
        <p:nvSpPr>
          <p:cNvPr id="6" name="Rectangle 5"/>
          <p:cNvSpPr/>
          <p:nvPr/>
        </p:nvSpPr>
        <p:spPr>
          <a:xfrm>
            <a:off x="228600" y="2155172"/>
            <a:ext cx="4267200" cy="584775"/>
          </a:xfrm>
          <a:prstGeom prst="rect">
            <a:avLst/>
          </a:prstGeom>
          <a:solidFill>
            <a:srgbClr val="336BA4"/>
          </a:solidFill>
        </p:spPr>
        <p:txBody>
          <a:bodyPr wrap="square">
            <a:spAutoFit/>
          </a:bodyPr>
          <a:lstStyle/>
          <a:p>
            <a:r>
              <a:rPr lang="en-US" sz="1600" b="1" dirty="0">
                <a:solidFill>
                  <a:schemeClr val="bg1"/>
                </a:solidFill>
                <a:latin typeface="HelveticaNeue-Bold"/>
              </a:rPr>
              <a:t>If reusable eye protection is visibly</a:t>
            </a:r>
          </a:p>
          <a:p>
            <a:r>
              <a:rPr lang="en-CA" sz="1600" b="1" dirty="0">
                <a:solidFill>
                  <a:schemeClr val="bg1"/>
                </a:solidFill>
                <a:latin typeface="HelveticaNeue-Bold"/>
              </a:rPr>
              <a:t>contaminated or soiled:</a:t>
            </a:r>
            <a:endParaRPr lang="en-CA" sz="1600" dirty="0">
              <a:solidFill>
                <a:schemeClr val="bg1"/>
              </a:solidFill>
            </a:endParaRPr>
          </a:p>
        </p:txBody>
      </p:sp>
      <p:sp>
        <p:nvSpPr>
          <p:cNvPr id="7" name="Rectangle 6"/>
          <p:cNvSpPr/>
          <p:nvPr/>
        </p:nvSpPr>
        <p:spPr>
          <a:xfrm>
            <a:off x="228600" y="2739947"/>
            <a:ext cx="4267200" cy="3970318"/>
          </a:xfrm>
          <a:prstGeom prst="rect">
            <a:avLst/>
          </a:prstGeom>
          <a:ln>
            <a:solidFill>
              <a:srgbClr val="006699"/>
            </a:solidFill>
          </a:ln>
        </p:spPr>
        <p:txBody>
          <a:bodyPr wrap="square">
            <a:spAutoFit/>
          </a:bodyPr>
          <a:lstStyle/>
          <a:p>
            <a:r>
              <a:rPr lang="en-US" sz="1400" dirty="0">
                <a:solidFill>
                  <a:schemeClr val="tx2"/>
                </a:solidFill>
              </a:rPr>
              <a:t>1. Don new pair of exam gloves.</a:t>
            </a:r>
          </a:p>
          <a:p>
            <a:r>
              <a:rPr lang="en-US" sz="1400" dirty="0">
                <a:solidFill>
                  <a:schemeClr val="tx2"/>
                </a:solidFill>
              </a:rPr>
              <a:t>2 . Using a clean cloth, wipe with soap and water,</a:t>
            </a:r>
          </a:p>
          <a:p>
            <a:r>
              <a:rPr lang="en-US" sz="1400" dirty="0">
                <a:solidFill>
                  <a:schemeClr val="tx2"/>
                </a:solidFill>
              </a:rPr>
              <a:t>cleaning from the inside to the outside.</a:t>
            </a:r>
          </a:p>
          <a:p>
            <a:r>
              <a:rPr lang="en-US" sz="1400" dirty="0">
                <a:solidFill>
                  <a:schemeClr val="tx2"/>
                </a:solidFill>
              </a:rPr>
              <a:t>3. Rinse with water &amp; </a:t>
            </a:r>
            <a:r>
              <a:rPr lang="en-CA" sz="1400" dirty="0">
                <a:solidFill>
                  <a:schemeClr val="tx2"/>
                </a:solidFill>
              </a:rPr>
              <a:t>DRY with </a:t>
            </a:r>
            <a:r>
              <a:rPr lang="en-CA" sz="1400" dirty="0" smtClean="0">
                <a:solidFill>
                  <a:schemeClr val="tx2"/>
                </a:solidFill>
              </a:rPr>
              <a:t>a paper towel.</a:t>
            </a:r>
            <a:endParaRPr lang="en-CA" sz="1400" dirty="0">
              <a:solidFill>
                <a:schemeClr val="tx2"/>
              </a:solidFill>
            </a:endParaRPr>
          </a:p>
          <a:p>
            <a:r>
              <a:rPr lang="en-US" sz="1400" dirty="0">
                <a:solidFill>
                  <a:schemeClr val="tx2"/>
                </a:solidFill>
              </a:rPr>
              <a:t>4. Using one OPTIM wipe at a time, thoroughly wipe the interior followed by the exterior of the </a:t>
            </a:r>
            <a:r>
              <a:rPr lang="en-US" sz="1400" dirty="0" smtClean="0">
                <a:solidFill>
                  <a:schemeClr val="tx2"/>
                </a:solidFill>
              </a:rPr>
              <a:t>facial </a:t>
            </a:r>
            <a:r>
              <a:rPr lang="en-CA" sz="1400" dirty="0" smtClean="0">
                <a:solidFill>
                  <a:schemeClr val="tx2"/>
                </a:solidFill>
              </a:rPr>
              <a:t>protection as well </a:t>
            </a:r>
            <a:r>
              <a:rPr lang="en-CA" sz="1400" dirty="0">
                <a:solidFill>
                  <a:schemeClr val="tx2"/>
                </a:solidFill>
              </a:rPr>
              <a:t>as headband and strap.</a:t>
            </a:r>
          </a:p>
          <a:p>
            <a:r>
              <a:rPr lang="en-US" sz="1400" dirty="0">
                <a:solidFill>
                  <a:schemeClr val="tx2"/>
                </a:solidFill>
              </a:rPr>
              <a:t>5. Ensure all surfaces remain wet with </a:t>
            </a:r>
            <a:r>
              <a:rPr lang="en-US" sz="1400" dirty="0" smtClean="0">
                <a:solidFill>
                  <a:schemeClr val="tx2"/>
                </a:solidFill>
              </a:rPr>
              <a:t>disinfectant for </a:t>
            </a:r>
            <a:r>
              <a:rPr lang="en-US" sz="1400" dirty="0">
                <a:solidFill>
                  <a:schemeClr val="tx2"/>
                </a:solidFill>
              </a:rPr>
              <a:t>at least 3 minute </a:t>
            </a:r>
          </a:p>
          <a:p>
            <a:r>
              <a:rPr lang="en-US" sz="1400" dirty="0">
                <a:solidFill>
                  <a:schemeClr val="tx2"/>
                </a:solidFill>
              </a:rPr>
              <a:t>6. With a new wipe, thoroughly wipe the interior followed by the exterior of the </a:t>
            </a:r>
            <a:r>
              <a:rPr lang="en-US" sz="1400" dirty="0" smtClean="0">
                <a:solidFill>
                  <a:schemeClr val="tx2"/>
                </a:solidFill>
              </a:rPr>
              <a:t>facial </a:t>
            </a:r>
            <a:r>
              <a:rPr lang="en-CA" sz="1400" dirty="0" smtClean="0">
                <a:solidFill>
                  <a:schemeClr val="tx2"/>
                </a:solidFill>
              </a:rPr>
              <a:t>Protection, </a:t>
            </a:r>
            <a:r>
              <a:rPr lang="en-CA" sz="1400" dirty="0">
                <a:solidFill>
                  <a:schemeClr val="tx2"/>
                </a:solidFill>
              </a:rPr>
              <a:t>headband and strap</a:t>
            </a:r>
            <a:r>
              <a:rPr lang="en-CA" sz="1400" dirty="0" smtClean="0">
                <a:solidFill>
                  <a:schemeClr val="tx2"/>
                </a:solidFill>
              </a:rPr>
              <a:t> again.</a:t>
            </a:r>
            <a:endParaRPr lang="en-CA" sz="1400" dirty="0">
              <a:solidFill>
                <a:schemeClr val="tx2"/>
              </a:solidFill>
            </a:endParaRPr>
          </a:p>
          <a:p>
            <a:r>
              <a:rPr lang="en-CA" sz="1400" dirty="0">
                <a:solidFill>
                  <a:schemeClr val="tx2"/>
                </a:solidFill>
              </a:rPr>
              <a:t>7. Wait for 3 minutes</a:t>
            </a:r>
          </a:p>
          <a:p>
            <a:r>
              <a:rPr lang="en-US" sz="1400" dirty="0" smtClean="0">
                <a:solidFill>
                  <a:schemeClr val="tx2"/>
                </a:solidFill>
              </a:rPr>
              <a:t>8</a:t>
            </a:r>
            <a:r>
              <a:rPr lang="en-US" sz="1400" dirty="0">
                <a:solidFill>
                  <a:schemeClr val="tx2"/>
                </a:solidFill>
              </a:rPr>
              <a:t>. Equipment may be rinsed with tap water if</a:t>
            </a:r>
          </a:p>
          <a:p>
            <a:r>
              <a:rPr lang="en-US" sz="1400" dirty="0">
                <a:solidFill>
                  <a:schemeClr val="tx2"/>
                </a:solidFill>
              </a:rPr>
              <a:t>visibility is compromised by residual disinfectant.</a:t>
            </a:r>
          </a:p>
          <a:p>
            <a:r>
              <a:rPr lang="en-US" sz="1400" dirty="0" smtClean="0">
                <a:solidFill>
                  <a:schemeClr val="tx2"/>
                </a:solidFill>
              </a:rPr>
              <a:t>9. </a:t>
            </a:r>
            <a:r>
              <a:rPr lang="en-US" sz="1400" dirty="0">
                <a:solidFill>
                  <a:schemeClr val="tx2"/>
                </a:solidFill>
              </a:rPr>
              <a:t>Allow to dry (air dry or use clean absorbent towel).</a:t>
            </a:r>
          </a:p>
          <a:p>
            <a:r>
              <a:rPr lang="en-US" sz="1400" dirty="0" smtClean="0">
                <a:solidFill>
                  <a:schemeClr val="tx2"/>
                </a:solidFill>
              </a:rPr>
              <a:t>10. </a:t>
            </a:r>
            <a:r>
              <a:rPr lang="en-US" sz="1400" dirty="0">
                <a:solidFill>
                  <a:schemeClr val="tx2"/>
                </a:solidFill>
              </a:rPr>
              <a:t>Remove gloves and perform hand hygiene.</a:t>
            </a:r>
          </a:p>
          <a:p>
            <a:r>
              <a:rPr lang="en-US" sz="1400" dirty="0" smtClean="0">
                <a:solidFill>
                  <a:schemeClr val="tx2"/>
                </a:solidFill>
              </a:rPr>
              <a:t>11. </a:t>
            </a:r>
            <a:r>
              <a:rPr lang="en-US" sz="1400" dirty="0">
                <a:solidFill>
                  <a:schemeClr val="tx2"/>
                </a:solidFill>
              </a:rPr>
              <a:t>Store in a designated clean area.</a:t>
            </a:r>
            <a:endParaRPr lang="en-CA" sz="1400" dirty="0">
              <a:solidFill>
                <a:schemeClr val="tx2"/>
              </a:solidFill>
            </a:endParaRPr>
          </a:p>
        </p:txBody>
      </p:sp>
      <p:sp>
        <p:nvSpPr>
          <p:cNvPr id="8" name="Rectangle 7"/>
          <p:cNvSpPr/>
          <p:nvPr/>
        </p:nvSpPr>
        <p:spPr>
          <a:xfrm>
            <a:off x="4741337" y="2991546"/>
            <a:ext cx="4114800" cy="3539430"/>
          </a:xfrm>
          <a:prstGeom prst="rect">
            <a:avLst/>
          </a:prstGeom>
          <a:ln>
            <a:solidFill>
              <a:srgbClr val="336BA4"/>
            </a:solidFill>
          </a:ln>
        </p:spPr>
        <p:txBody>
          <a:bodyPr wrap="square">
            <a:spAutoFit/>
          </a:bodyPr>
          <a:lstStyle/>
          <a:p>
            <a:r>
              <a:rPr lang="en-US" sz="1400" dirty="0">
                <a:solidFill>
                  <a:schemeClr val="tx2"/>
                </a:solidFill>
              </a:rPr>
              <a:t>1. Don new pair of exam gloves.</a:t>
            </a:r>
          </a:p>
          <a:p>
            <a:r>
              <a:rPr lang="en-US" sz="1400" dirty="0">
                <a:solidFill>
                  <a:schemeClr val="tx2"/>
                </a:solidFill>
              </a:rPr>
              <a:t>2 . Using one </a:t>
            </a:r>
            <a:r>
              <a:rPr lang="en-US" sz="1400" dirty="0" smtClean="0">
                <a:solidFill>
                  <a:schemeClr val="tx2"/>
                </a:solidFill>
              </a:rPr>
              <a:t>OPTIM </a:t>
            </a:r>
            <a:r>
              <a:rPr lang="en-US" sz="1400" dirty="0">
                <a:solidFill>
                  <a:schemeClr val="tx2"/>
                </a:solidFill>
              </a:rPr>
              <a:t>wipe at a time, </a:t>
            </a:r>
            <a:r>
              <a:rPr lang="en-US" sz="1400" dirty="0" smtClean="0">
                <a:solidFill>
                  <a:schemeClr val="tx2"/>
                </a:solidFill>
              </a:rPr>
              <a:t>thoroughly </a:t>
            </a:r>
            <a:r>
              <a:rPr lang="en-US" sz="1400" dirty="0">
                <a:solidFill>
                  <a:schemeClr val="tx2"/>
                </a:solidFill>
              </a:rPr>
              <a:t>wipe </a:t>
            </a:r>
            <a:r>
              <a:rPr lang="en-US" sz="1400" dirty="0" smtClean="0">
                <a:solidFill>
                  <a:schemeClr val="tx2"/>
                </a:solidFill>
              </a:rPr>
              <a:t>the interior </a:t>
            </a:r>
            <a:r>
              <a:rPr lang="en-US" sz="1400" dirty="0">
                <a:solidFill>
                  <a:schemeClr val="tx2"/>
                </a:solidFill>
              </a:rPr>
              <a:t>followed by the exterior of the </a:t>
            </a:r>
            <a:r>
              <a:rPr lang="en-US" sz="1400" dirty="0" smtClean="0">
                <a:solidFill>
                  <a:schemeClr val="tx2"/>
                </a:solidFill>
              </a:rPr>
              <a:t>facial </a:t>
            </a:r>
            <a:r>
              <a:rPr lang="en-CA" sz="1400" dirty="0" smtClean="0">
                <a:solidFill>
                  <a:schemeClr val="tx2"/>
                </a:solidFill>
              </a:rPr>
              <a:t>protection </a:t>
            </a:r>
            <a:r>
              <a:rPr lang="en-CA" sz="1400" dirty="0">
                <a:solidFill>
                  <a:schemeClr val="tx2"/>
                </a:solidFill>
              </a:rPr>
              <a:t>as well as headband and strap</a:t>
            </a:r>
            <a:r>
              <a:rPr lang="en-CA" sz="1400" dirty="0" smtClean="0">
                <a:solidFill>
                  <a:schemeClr val="tx2"/>
                </a:solidFill>
              </a:rPr>
              <a:t>.</a:t>
            </a:r>
            <a:endParaRPr lang="en-CA" sz="1400" dirty="0">
              <a:solidFill>
                <a:schemeClr val="tx2"/>
              </a:solidFill>
            </a:endParaRPr>
          </a:p>
          <a:p>
            <a:r>
              <a:rPr lang="en-US" sz="1400" dirty="0">
                <a:solidFill>
                  <a:schemeClr val="tx2"/>
                </a:solidFill>
              </a:rPr>
              <a:t>3. Ensure all surfaces remain wet with disinfectant</a:t>
            </a:r>
          </a:p>
          <a:p>
            <a:r>
              <a:rPr lang="en-US" sz="1400" dirty="0">
                <a:solidFill>
                  <a:schemeClr val="tx2"/>
                </a:solidFill>
              </a:rPr>
              <a:t>for at least </a:t>
            </a:r>
            <a:r>
              <a:rPr lang="en-US" sz="1400" dirty="0" smtClean="0">
                <a:solidFill>
                  <a:schemeClr val="tx2"/>
                </a:solidFill>
              </a:rPr>
              <a:t>3 minute.</a:t>
            </a:r>
          </a:p>
          <a:p>
            <a:r>
              <a:rPr lang="en-US" sz="1400" dirty="0" smtClean="0">
                <a:solidFill>
                  <a:schemeClr val="tx2"/>
                </a:solidFill>
              </a:rPr>
              <a:t>4. </a:t>
            </a:r>
            <a:r>
              <a:rPr lang="en-US" sz="1400" dirty="0">
                <a:solidFill>
                  <a:schemeClr val="tx2"/>
                </a:solidFill>
              </a:rPr>
              <a:t>With a new wipe, thoroughly wipe the interior followed by the exterior of the </a:t>
            </a:r>
            <a:r>
              <a:rPr lang="en-US" sz="1400" dirty="0" smtClean="0">
                <a:solidFill>
                  <a:schemeClr val="tx2"/>
                </a:solidFill>
              </a:rPr>
              <a:t>facial </a:t>
            </a:r>
            <a:r>
              <a:rPr lang="en-CA" sz="1400" dirty="0" smtClean="0">
                <a:solidFill>
                  <a:schemeClr val="tx2"/>
                </a:solidFill>
              </a:rPr>
              <a:t>Protection </a:t>
            </a:r>
            <a:r>
              <a:rPr lang="en-CA" sz="1400" dirty="0">
                <a:solidFill>
                  <a:schemeClr val="tx2"/>
                </a:solidFill>
              </a:rPr>
              <a:t>headband and strap </a:t>
            </a:r>
            <a:r>
              <a:rPr lang="en-CA" sz="1400" dirty="0" smtClean="0">
                <a:solidFill>
                  <a:schemeClr val="tx2"/>
                </a:solidFill>
              </a:rPr>
              <a:t>again.</a:t>
            </a:r>
            <a:endParaRPr lang="en-CA" sz="1400" dirty="0">
              <a:solidFill>
                <a:schemeClr val="tx2"/>
              </a:solidFill>
            </a:endParaRPr>
          </a:p>
          <a:p>
            <a:r>
              <a:rPr lang="en-CA" sz="1400" dirty="0" smtClean="0">
                <a:solidFill>
                  <a:schemeClr val="tx2"/>
                </a:solidFill>
              </a:rPr>
              <a:t>5. </a:t>
            </a:r>
            <a:r>
              <a:rPr lang="en-CA" sz="1400" dirty="0">
                <a:solidFill>
                  <a:schemeClr val="tx2"/>
                </a:solidFill>
              </a:rPr>
              <a:t>Wait for 3 </a:t>
            </a:r>
            <a:r>
              <a:rPr lang="en-CA" sz="1400" dirty="0" smtClean="0">
                <a:solidFill>
                  <a:schemeClr val="tx2"/>
                </a:solidFill>
              </a:rPr>
              <a:t>minutes.</a:t>
            </a:r>
            <a:endParaRPr lang="en-CA" sz="1400" dirty="0">
              <a:solidFill>
                <a:schemeClr val="tx2"/>
              </a:solidFill>
            </a:endParaRPr>
          </a:p>
          <a:p>
            <a:r>
              <a:rPr lang="en-US" sz="1400" dirty="0" smtClean="0">
                <a:solidFill>
                  <a:schemeClr val="tx2"/>
                </a:solidFill>
              </a:rPr>
              <a:t>6. </a:t>
            </a:r>
            <a:r>
              <a:rPr lang="en-US" sz="1400" dirty="0">
                <a:solidFill>
                  <a:schemeClr val="tx2"/>
                </a:solidFill>
              </a:rPr>
              <a:t>Equipment may be rinsed with tap water if</a:t>
            </a:r>
          </a:p>
          <a:p>
            <a:r>
              <a:rPr lang="en-US" sz="1400" dirty="0">
                <a:solidFill>
                  <a:schemeClr val="tx2"/>
                </a:solidFill>
              </a:rPr>
              <a:t>visibility is compromised by residual disinfectant.</a:t>
            </a:r>
          </a:p>
          <a:p>
            <a:r>
              <a:rPr lang="en-US" sz="1400" dirty="0" smtClean="0">
                <a:solidFill>
                  <a:schemeClr val="tx2"/>
                </a:solidFill>
              </a:rPr>
              <a:t>7. </a:t>
            </a:r>
            <a:r>
              <a:rPr lang="en-US" sz="1400" dirty="0">
                <a:solidFill>
                  <a:schemeClr val="tx2"/>
                </a:solidFill>
              </a:rPr>
              <a:t>Allow to dry (air dry or use clean absorbent towel).</a:t>
            </a:r>
          </a:p>
          <a:p>
            <a:r>
              <a:rPr lang="en-US" sz="1400" dirty="0" smtClean="0">
                <a:solidFill>
                  <a:schemeClr val="tx2"/>
                </a:solidFill>
              </a:rPr>
              <a:t>8. </a:t>
            </a:r>
            <a:r>
              <a:rPr lang="en-US" sz="1400" dirty="0">
                <a:solidFill>
                  <a:schemeClr val="tx2"/>
                </a:solidFill>
              </a:rPr>
              <a:t>Remove gloves and perform hand hygiene.</a:t>
            </a:r>
          </a:p>
          <a:p>
            <a:r>
              <a:rPr lang="en-US" sz="1400" dirty="0" smtClean="0">
                <a:solidFill>
                  <a:schemeClr val="tx2"/>
                </a:solidFill>
              </a:rPr>
              <a:t>9. </a:t>
            </a:r>
            <a:r>
              <a:rPr lang="en-US" sz="1400" dirty="0">
                <a:solidFill>
                  <a:schemeClr val="tx2"/>
                </a:solidFill>
              </a:rPr>
              <a:t>Store in a designated clean area.</a:t>
            </a:r>
            <a:endParaRPr lang="en-CA" sz="1400" dirty="0">
              <a:solidFill>
                <a:schemeClr val="tx2"/>
              </a:solidFill>
            </a:endParaRPr>
          </a:p>
        </p:txBody>
      </p:sp>
      <p:sp>
        <p:nvSpPr>
          <p:cNvPr id="9" name="Rectangle 8"/>
          <p:cNvSpPr/>
          <p:nvPr/>
        </p:nvSpPr>
        <p:spPr>
          <a:xfrm>
            <a:off x="4741337" y="2388912"/>
            <a:ext cx="4114800" cy="584775"/>
          </a:xfrm>
          <a:prstGeom prst="rect">
            <a:avLst/>
          </a:prstGeom>
          <a:solidFill>
            <a:srgbClr val="336BA4"/>
          </a:solidFill>
        </p:spPr>
        <p:txBody>
          <a:bodyPr wrap="square">
            <a:spAutoFit/>
          </a:bodyPr>
          <a:lstStyle/>
          <a:p>
            <a:r>
              <a:rPr lang="en-US" sz="1600" b="1" dirty="0">
                <a:solidFill>
                  <a:schemeClr val="bg1"/>
                </a:solidFill>
                <a:latin typeface="HelveticaNeue-Bold"/>
              </a:rPr>
              <a:t>If reusable eye protection is </a:t>
            </a:r>
            <a:r>
              <a:rPr lang="en-US" sz="1600" b="1" dirty="0" smtClean="0">
                <a:solidFill>
                  <a:schemeClr val="bg1"/>
                </a:solidFill>
                <a:latin typeface="HelveticaNeue-Bold"/>
              </a:rPr>
              <a:t>NOT visibly</a:t>
            </a:r>
            <a:endParaRPr lang="en-US" sz="1600" b="1" dirty="0">
              <a:solidFill>
                <a:schemeClr val="bg1"/>
              </a:solidFill>
              <a:latin typeface="HelveticaNeue-Bold"/>
            </a:endParaRPr>
          </a:p>
          <a:p>
            <a:r>
              <a:rPr lang="en-CA" sz="1600" b="1" dirty="0">
                <a:solidFill>
                  <a:schemeClr val="bg1"/>
                </a:solidFill>
                <a:latin typeface="HelveticaNeue-Bold"/>
              </a:rPr>
              <a:t>contaminated or soiled:</a:t>
            </a:r>
            <a:endParaRPr lang="en-CA" sz="1600" dirty="0">
              <a:solidFill>
                <a:schemeClr val="bg1"/>
              </a:solidFill>
            </a:endParaRPr>
          </a:p>
        </p:txBody>
      </p:sp>
      <p:pic>
        <p:nvPicPr>
          <p:cNvPr id="10" name="Picture 9"/>
          <p:cNvPicPr>
            <a:picLocks noChangeAspect="1"/>
          </p:cNvPicPr>
          <p:nvPr/>
        </p:nvPicPr>
        <p:blipFill>
          <a:blip r:embed="rId2"/>
          <a:stretch>
            <a:fillRect/>
          </a:stretch>
        </p:blipFill>
        <p:spPr>
          <a:xfrm>
            <a:off x="7391400" y="385294"/>
            <a:ext cx="1367325" cy="1580067"/>
          </a:xfrm>
          <a:prstGeom prst="rect">
            <a:avLst/>
          </a:prstGeom>
        </p:spPr>
      </p:pic>
      <p:pic>
        <p:nvPicPr>
          <p:cNvPr id="11" name="Picture 10"/>
          <p:cNvPicPr>
            <a:picLocks noChangeAspect="1"/>
          </p:cNvPicPr>
          <p:nvPr/>
        </p:nvPicPr>
        <p:blipFill rotWithShape="1">
          <a:blip r:embed="rId3"/>
          <a:srcRect l="2095" t="14359" b="-4"/>
          <a:stretch/>
        </p:blipFill>
        <p:spPr>
          <a:xfrm>
            <a:off x="2590800" y="1600199"/>
            <a:ext cx="3562275" cy="533401"/>
          </a:xfrm>
          <a:prstGeom prst="rect">
            <a:avLst/>
          </a:prstGeom>
        </p:spPr>
      </p:pic>
    </p:spTree>
    <p:extLst>
      <p:ext uri="{BB962C8B-B14F-4D97-AF65-F5344CB8AC3E}">
        <p14:creationId xmlns:p14="http://schemas.microsoft.com/office/powerpoint/2010/main" val="21378255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Reusable </a:t>
            </a:r>
            <a:r>
              <a:rPr lang="en-US" sz="3200" b="1" dirty="0" smtClean="0"/>
              <a:t>Face Shields</a:t>
            </a:r>
            <a:endParaRPr lang="en-US" sz="3200" b="1" dirty="0"/>
          </a:p>
        </p:txBody>
      </p:sp>
      <p:sp>
        <p:nvSpPr>
          <p:cNvPr id="4" name="Slide Number Placeholder 3"/>
          <p:cNvSpPr>
            <a:spLocks noGrp="1"/>
          </p:cNvSpPr>
          <p:nvPr>
            <p:ph type="sldNum" sz="quarter" idx="12"/>
          </p:nvPr>
        </p:nvSpPr>
        <p:spPr/>
        <p:txBody>
          <a:bodyPr/>
          <a:lstStyle/>
          <a:p>
            <a:fld id="{0E5E2B3B-36DF-43D2-964E-5D0735EC1E02}" type="slidenum">
              <a:rPr lang="en-US" smtClean="0"/>
              <a:t>32</a:t>
            </a:fld>
            <a:endParaRPr lang="en-US"/>
          </a:p>
        </p:txBody>
      </p:sp>
      <p:sp>
        <p:nvSpPr>
          <p:cNvPr id="3" name="Content Placeholder 2"/>
          <p:cNvSpPr>
            <a:spLocks noGrp="1"/>
          </p:cNvSpPr>
          <p:nvPr>
            <p:ph type="body" sz="half" idx="4294967295"/>
          </p:nvPr>
        </p:nvSpPr>
        <p:spPr>
          <a:xfrm>
            <a:off x="4048126" y="2080418"/>
            <a:ext cx="4762500" cy="3733800"/>
          </a:xfrm>
        </p:spPr>
        <p:txBody>
          <a:bodyPr>
            <a:normAutofit/>
          </a:bodyPr>
          <a:lstStyle/>
          <a:p>
            <a:endParaRPr lang="en-US" sz="1500" dirty="0" smtClean="0"/>
          </a:p>
          <a:p>
            <a:pPr lvl="0"/>
            <a:r>
              <a:rPr lang="en-US" sz="1500" dirty="0" smtClean="0"/>
              <a:t>Every student, staff and faculty is provided with a reusable </a:t>
            </a:r>
            <a:r>
              <a:rPr lang="en-US" sz="1500" dirty="0" smtClean="0"/>
              <a:t>face shield</a:t>
            </a:r>
            <a:r>
              <a:rPr lang="en-US" sz="1500" dirty="0" smtClean="0"/>
              <a:t>. Monitor </a:t>
            </a:r>
            <a:r>
              <a:rPr lang="en-US" sz="1500" dirty="0"/>
              <a:t>condition of </a:t>
            </a:r>
            <a:r>
              <a:rPr lang="en-US" sz="1500" dirty="0" smtClean="0"/>
              <a:t>face shield </a:t>
            </a:r>
            <a:r>
              <a:rPr lang="en-US" sz="1500" dirty="0"/>
              <a:t>at each cleaning</a:t>
            </a:r>
            <a:r>
              <a:rPr lang="en-US" sz="1500" dirty="0" smtClean="0"/>
              <a:t>. </a:t>
            </a:r>
          </a:p>
          <a:p>
            <a:pPr lvl="0"/>
            <a:r>
              <a:rPr lang="en-US" sz="1500" dirty="0" smtClean="0"/>
              <a:t>Replace </a:t>
            </a:r>
            <a:r>
              <a:rPr lang="en-US" sz="1500" dirty="0"/>
              <a:t>clear plastic as needed.</a:t>
            </a:r>
          </a:p>
          <a:p>
            <a:pPr lvl="0"/>
            <a:r>
              <a:rPr lang="en-US" sz="1500" dirty="0"/>
              <a:t>Discard if broken.</a:t>
            </a:r>
          </a:p>
          <a:p>
            <a:r>
              <a:rPr lang="en-US" sz="1500" b="1" u="sng" dirty="0"/>
              <a:t>Disinfection</a:t>
            </a:r>
            <a:r>
              <a:rPr lang="en-US" sz="1500" b="1" u="sng" dirty="0" smtClean="0"/>
              <a:t>:</a:t>
            </a:r>
            <a:endParaRPr lang="en-US" sz="1500" dirty="0"/>
          </a:p>
          <a:p>
            <a:pPr lvl="1"/>
            <a:r>
              <a:rPr lang="en-US" sz="1500" dirty="0" smtClean="0"/>
              <a:t>Doff outside operatory.</a:t>
            </a:r>
            <a:endParaRPr lang="en-US" sz="1500" dirty="0"/>
          </a:p>
          <a:p>
            <a:pPr lvl="1"/>
            <a:r>
              <a:rPr lang="en-US" sz="1500" dirty="0" smtClean="0"/>
              <a:t>Clean with OPTIM wipes. Leave for 3 minutes.</a:t>
            </a:r>
          </a:p>
          <a:p>
            <a:pPr lvl="1"/>
            <a:r>
              <a:rPr lang="en-CA" sz="1500" dirty="0"/>
              <a:t>Disinfect </a:t>
            </a:r>
            <a:r>
              <a:rPr lang="en-US" sz="1500" dirty="0" smtClean="0"/>
              <a:t>with OPTIM wipes. Leave for</a:t>
            </a:r>
            <a:r>
              <a:rPr lang="en-CA" sz="1500" dirty="0" smtClean="0"/>
              <a:t> </a:t>
            </a:r>
            <a:r>
              <a:rPr lang="en-CA" sz="1500" dirty="0"/>
              <a:t>3 </a:t>
            </a:r>
            <a:r>
              <a:rPr lang="en-CA" sz="1500" dirty="0" smtClean="0"/>
              <a:t>minutes.</a:t>
            </a:r>
          </a:p>
          <a:p>
            <a:pPr lvl="1"/>
            <a:r>
              <a:rPr lang="en-US" sz="1500" dirty="0" smtClean="0"/>
              <a:t>Rinse </a:t>
            </a:r>
            <a:r>
              <a:rPr lang="en-US" sz="1500" dirty="0"/>
              <a:t>with water to remove streaks. </a:t>
            </a:r>
            <a:endParaRPr lang="en-US" sz="1500" dirty="0" smtClean="0"/>
          </a:p>
          <a:p>
            <a:pPr lvl="1"/>
            <a:r>
              <a:rPr lang="en-US" sz="1500" dirty="0" smtClean="0"/>
              <a:t>Wipe </a:t>
            </a:r>
            <a:r>
              <a:rPr lang="en-US" sz="1500" dirty="0"/>
              <a:t>dry with Kim wipes.</a:t>
            </a:r>
          </a:p>
          <a:p>
            <a:pPr marL="0" indent="0">
              <a:buNone/>
            </a:pPr>
            <a:endParaRPr lang="en-US" dirty="0"/>
          </a:p>
        </p:txBody>
      </p:sp>
      <p:pic>
        <p:nvPicPr>
          <p:cNvPr id="11" name="Picture Placeholder 10"/>
          <p:cNvPicPr>
            <a:picLocks noGrp="1" noChangeAspect="1"/>
          </p:cNvPicPr>
          <p:nvPr>
            <p:ph type="pic" idx="4294967295"/>
          </p:nvPr>
        </p:nvPicPr>
        <p:blipFill>
          <a:blip r:embed="rId3">
            <a:extLst>
              <a:ext uri="{28A0092B-C50C-407E-A947-70E740481C1C}">
                <a14:useLocalDpi xmlns:a14="http://schemas.microsoft.com/office/drawing/2010/main" val="0"/>
              </a:ext>
            </a:extLst>
          </a:blip>
          <a:srcRect l="1348" r="1348"/>
          <a:stretch>
            <a:fillRect/>
          </a:stretch>
        </p:blipFill>
        <p:spPr>
          <a:xfrm>
            <a:off x="482600" y="2080418"/>
            <a:ext cx="3565525" cy="2925763"/>
          </a:xfrm>
        </p:spPr>
      </p:pic>
    </p:spTree>
    <p:extLst>
      <p:ext uri="{BB962C8B-B14F-4D97-AF65-F5344CB8AC3E}">
        <p14:creationId xmlns:p14="http://schemas.microsoft.com/office/powerpoint/2010/main" val="568554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bg1"/>
                </a:solidFill>
              </a:rPr>
              <a:t>Facility Management (Office Cleaning, Housekeeping and Waste Management)</a:t>
            </a:r>
            <a:r>
              <a:rPr lang="en-US" sz="3200" b="1" dirty="0">
                <a:solidFill>
                  <a:schemeClr val="bg1"/>
                </a:solidFill>
              </a:rPr>
              <a:t/>
            </a:r>
            <a:br>
              <a:rPr lang="en-US" sz="3200" b="1" dirty="0">
                <a:solidFill>
                  <a:schemeClr val="bg1"/>
                </a:solidFill>
              </a:rPr>
            </a:br>
            <a:endParaRPr lang="en-US" sz="3200" b="1" dirty="0">
              <a:solidFill>
                <a:schemeClr val="bg1"/>
              </a:solidFill>
            </a:endParaRPr>
          </a:p>
        </p:txBody>
      </p:sp>
      <p:sp>
        <p:nvSpPr>
          <p:cNvPr id="4" name="Slide Number Placeholder 3"/>
          <p:cNvSpPr>
            <a:spLocks noGrp="1"/>
          </p:cNvSpPr>
          <p:nvPr>
            <p:ph type="sldNum" sz="quarter" idx="12"/>
          </p:nvPr>
        </p:nvSpPr>
        <p:spPr/>
        <p:txBody>
          <a:bodyPr/>
          <a:lstStyle/>
          <a:p>
            <a:fld id="{0E5E2B3B-36DF-43D2-964E-5D0735EC1E02}" type="slidenum">
              <a:rPr lang="en-US" smtClean="0"/>
              <a:t>33</a:t>
            </a:fld>
            <a:endParaRPr lang="en-US"/>
          </a:p>
        </p:txBody>
      </p:sp>
      <p:sp>
        <p:nvSpPr>
          <p:cNvPr id="3" name="Text Placeholder 2"/>
          <p:cNvSpPr>
            <a:spLocks noGrp="1"/>
          </p:cNvSpPr>
          <p:nvPr>
            <p:ph type="body" idx="4294967295"/>
          </p:nvPr>
        </p:nvSpPr>
        <p:spPr>
          <a:xfrm>
            <a:off x="381000" y="1702477"/>
            <a:ext cx="8153400" cy="5180923"/>
          </a:xfrm>
        </p:spPr>
        <p:txBody>
          <a:bodyPr numCol="2">
            <a:noAutofit/>
          </a:bodyPr>
          <a:lstStyle/>
          <a:p>
            <a:pPr algn="l"/>
            <a:r>
              <a:rPr lang="en-US" sz="1300" b="1" dirty="0" smtClean="0">
                <a:solidFill>
                  <a:schemeClr val="tx2"/>
                </a:solidFill>
              </a:rPr>
              <a:t>General Considerations</a:t>
            </a:r>
          </a:p>
          <a:p>
            <a:pPr marL="171450" indent="-171450" algn="l">
              <a:buFont typeface="Wingdings" panose="05000000000000000000" pitchFamily="2" charset="2"/>
              <a:buChar char="§"/>
            </a:pPr>
            <a:r>
              <a:rPr lang="en-US" sz="1300" dirty="0">
                <a:solidFill>
                  <a:schemeClr val="tx2"/>
                </a:solidFill>
              </a:rPr>
              <a:t>Facilities and laboratories should minimize access points</a:t>
            </a:r>
            <a:r>
              <a:rPr lang="en-US" sz="1300" dirty="0" smtClean="0">
                <a:solidFill>
                  <a:schemeClr val="tx2"/>
                </a:solidFill>
              </a:rPr>
              <a:t>.</a:t>
            </a:r>
          </a:p>
          <a:p>
            <a:pPr marL="171450" indent="-171450" algn="l">
              <a:buFont typeface="Wingdings" panose="05000000000000000000" pitchFamily="2" charset="2"/>
              <a:buChar char="§"/>
            </a:pPr>
            <a:r>
              <a:rPr lang="en-US" sz="1300" dirty="0" smtClean="0">
                <a:solidFill>
                  <a:schemeClr val="tx2"/>
                </a:solidFill>
              </a:rPr>
              <a:t> </a:t>
            </a:r>
            <a:r>
              <a:rPr lang="en-US" sz="1300" dirty="0">
                <a:solidFill>
                  <a:schemeClr val="tx2"/>
                </a:solidFill>
              </a:rPr>
              <a:t>Increased frequency of environmental cleaning and disinfection practices, including cleaning high-touch surfaces in patient exam rooms and any central areas is important for controlling the spread of microorganisms. Environmental disinfectants used should be classed as hospital-grade, registered in Canada with a Drug Identification Number (DIN), and labelled as effective for both enveloped and non-enveloped viruses. </a:t>
            </a:r>
            <a:endParaRPr lang="en-US" sz="1300" dirty="0" smtClean="0">
              <a:solidFill>
                <a:schemeClr val="tx2"/>
              </a:solidFill>
            </a:endParaRPr>
          </a:p>
          <a:p>
            <a:pPr marL="171450" indent="-171450" algn="l">
              <a:buFont typeface="Wingdings" panose="05000000000000000000" pitchFamily="2" charset="2"/>
              <a:buChar char="§"/>
            </a:pPr>
            <a:r>
              <a:rPr lang="en-US" sz="1300" dirty="0" smtClean="0">
                <a:solidFill>
                  <a:schemeClr val="tx2"/>
                </a:solidFill>
              </a:rPr>
              <a:t>Floors </a:t>
            </a:r>
            <a:r>
              <a:rPr lang="en-US" sz="1300" dirty="0">
                <a:solidFill>
                  <a:schemeClr val="tx2"/>
                </a:solidFill>
              </a:rPr>
              <a:t>and walls should be kept visibly clean and free of spills, dust and debris. </a:t>
            </a:r>
          </a:p>
          <a:p>
            <a:pPr marL="171450" indent="-171450" algn="l">
              <a:buFont typeface="Wingdings" panose="05000000000000000000" pitchFamily="2" charset="2"/>
              <a:buChar char="§"/>
            </a:pPr>
            <a:r>
              <a:rPr lang="en-US" sz="1300" dirty="0" smtClean="0">
                <a:solidFill>
                  <a:schemeClr val="tx2"/>
                </a:solidFill>
              </a:rPr>
              <a:t>Proper </a:t>
            </a:r>
            <a:r>
              <a:rPr lang="en-US" sz="1300" dirty="0">
                <a:solidFill>
                  <a:schemeClr val="tx2"/>
                </a:solidFill>
              </a:rPr>
              <a:t>hand hygiene and use of PPE must be maintained during cleaning, house-keeping and waste management to effectively block transmission Staff training must be provided to ensure safe handling and effective application of cleaning products. </a:t>
            </a:r>
            <a:r>
              <a:rPr lang="en-US" sz="1300" dirty="0" smtClean="0">
                <a:solidFill>
                  <a:schemeClr val="tx2"/>
                </a:solidFill>
              </a:rPr>
              <a:t>Environmental </a:t>
            </a:r>
            <a:r>
              <a:rPr lang="en-US" sz="1300" dirty="0">
                <a:solidFill>
                  <a:schemeClr val="tx2"/>
                </a:solidFill>
              </a:rPr>
              <a:t>cleaning and disinfection practices are monitored for compliance</a:t>
            </a:r>
            <a:r>
              <a:rPr lang="en-US" sz="1300" dirty="0" smtClean="0">
                <a:solidFill>
                  <a:schemeClr val="tx2"/>
                </a:solidFill>
              </a:rPr>
              <a:t>.</a:t>
            </a:r>
          </a:p>
          <a:p>
            <a:pPr algn="l"/>
            <a:endParaRPr lang="en-US" sz="1300" b="1" dirty="0" smtClean="0">
              <a:solidFill>
                <a:schemeClr val="tx2"/>
              </a:solidFill>
            </a:endParaRPr>
          </a:p>
          <a:p>
            <a:pPr algn="l"/>
            <a:endParaRPr lang="en-US" sz="1300" b="1" dirty="0"/>
          </a:p>
          <a:p>
            <a:pPr algn="l"/>
            <a:endParaRPr lang="en-US" sz="1300" b="1" dirty="0" smtClean="0">
              <a:solidFill>
                <a:schemeClr val="tx2"/>
              </a:solidFill>
            </a:endParaRPr>
          </a:p>
          <a:p>
            <a:pPr algn="l"/>
            <a:r>
              <a:rPr lang="en-US" sz="1300" b="1" dirty="0" smtClean="0">
                <a:solidFill>
                  <a:schemeClr val="tx2"/>
                </a:solidFill>
              </a:rPr>
              <a:t>Reception/Waiting Area</a:t>
            </a:r>
          </a:p>
          <a:p>
            <a:pPr marL="171450" indent="-171450" algn="l">
              <a:buFont typeface="Wingdings" panose="05000000000000000000" pitchFamily="2" charset="2"/>
              <a:buChar char="§"/>
            </a:pPr>
            <a:r>
              <a:rPr lang="en-US" sz="1300" dirty="0">
                <a:solidFill>
                  <a:schemeClr val="tx2"/>
                </a:solidFill>
              </a:rPr>
              <a:t>There must be clear signage at entrance door, waiting room, reception, </a:t>
            </a:r>
            <a:r>
              <a:rPr lang="en-US" sz="1300" dirty="0" err="1">
                <a:solidFill>
                  <a:schemeClr val="tx2"/>
                </a:solidFill>
              </a:rPr>
              <a:t>operatories</a:t>
            </a:r>
            <a:r>
              <a:rPr lang="en-US" sz="1300" dirty="0">
                <a:solidFill>
                  <a:schemeClr val="tx2"/>
                </a:solidFill>
              </a:rPr>
              <a:t> and washrooms regarding physical distancing, hand hygiene and respiratory etiquette. </a:t>
            </a:r>
            <a:endParaRPr lang="en-US" sz="1300" dirty="0" smtClean="0">
              <a:solidFill>
                <a:schemeClr val="tx2"/>
              </a:solidFill>
            </a:endParaRPr>
          </a:p>
          <a:p>
            <a:pPr marL="171450" indent="-171450" algn="l">
              <a:buFont typeface="Wingdings" panose="05000000000000000000" pitchFamily="2" charset="2"/>
              <a:buChar char="§"/>
            </a:pPr>
            <a:r>
              <a:rPr lang="en-US" sz="1300" dirty="0" smtClean="0">
                <a:solidFill>
                  <a:schemeClr val="tx2"/>
                </a:solidFill>
              </a:rPr>
              <a:t>Decrease </a:t>
            </a:r>
            <a:r>
              <a:rPr lang="en-US" sz="1300" dirty="0">
                <a:solidFill>
                  <a:schemeClr val="tx2"/>
                </a:solidFill>
              </a:rPr>
              <a:t>cloth and fabric surfaces, and remove fabric covered chairs. </a:t>
            </a:r>
          </a:p>
          <a:p>
            <a:pPr marL="171450" indent="-171450" algn="l">
              <a:buFont typeface="Wingdings" panose="05000000000000000000" pitchFamily="2" charset="2"/>
              <a:buChar char="§"/>
            </a:pPr>
            <a:r>
              <a:rPr lang="en-US" sz="1300" dirty="0" smtClean="0">
                <a:solidFill>
                  <a:schemeClr val="tx2"/>
                </a:solidFill>
              </a:rPr>
              <a:t>Remove </a:t>
            </a:r>
            <a:r>
              <a:rPr lang="en-US" sz="1300" dirty="0">
                <a:solidFill>
                  <a:schemeClr val="tx2"/>
                </a:solidFill>
              </a:rPr>
              <a:t>all unnecessary items from the waiting room, such as magazines and toys, and keep surfaces clear and clean. </a:t>
            </a:r>
          </a:p>
          <a:p>
            <a:pPr marL="171450" indent="-171450" algn="l">
              <a:buFont typeface="Wingdings" panose="05000000000000000000" pitchFamily="2" charset="2"/>
              <a:buChar char="§"/>
            </a:pPr>
            <a:r>
              <a:rPr lang="en-US" sz="1300" dirty="0" smtClean="0">
                <a:solidFill>
                  <a:schemeClr val="tx2"/>
                </a:solidFill>
              </a:rPr>
              <a:t>Ensure </a:t>
            </a:r>
            <a:r>
              <a:rPr lang="en-US" sz="1300" dirty="0">
                <a:solidFill>
                  <a:schemeClr val="tx2"/>
                </a:solidFill>
              </a:rPr>
              <a:t>shared equipment and facilities, such as telephones, computers, washrooms and laundry rooms receive increased cleaning and disinfection. </a:t>
            </a:r>
          </a:p>
          <a:p>
            <a:pPr marL="171450" indent="-171450" algn="l">
              <a:buFont typeface="Wingdings" panose="05000000000000000000" pitchFamily="2" charset="2"/>
              <a:buChar char="§"/>
            </a:pPr>
            <a:r>
              <a:rPr lang="en-US" sz="1300" dirty="0" smtClean="0">
                <a:solidFill>
                  <a:schemeClr val="tx2"/>
                </a:solidFill>
              </a:rPr>
              <a:t>Separate </a:t>
            </a:r>
            <a:r>
              <a:rPr lang="en-US" sz="1300" dirty="0">
                <a:solidFill>
                  <a:schemeClr val="tx2"/>
                </a:solidFill>
              </a:rPr>
              <a:t>waiting room chairs by at least 2 </a:t>
            </a:r>
            <a:r>
              <a:rPr lang="en-US" sz="1300" dirty="0" err="1">
                <a:solidFill>
                  <a:schemeClr val="tx2"/>
                </a:solidFill>
              </a:rPr>
              <a:t>metres</a:t>
            </a:r>
            <a:r>
              <a:rPr lang="en-US" sz="1300" dirty="0">
                <a:solidFill>
                  <a:schemeClr val="tx2"/>
                </a:solidFill>
              </a:rPr>
              <a:t>. </a:t>
            </a:r>
          </a:p>
          <a:p>
            <a:pPr marL="171450" indent="-171450" algn="l">
              <a:buFont typeface="Wingdings" panose="05000000000000000000" pitchFamily="2" charset="2"/>
              <a:buChar char="§"/>
            </a:pPr>
            <a:r>
              <a:rPr lang="en-US" sz="1300" dirty="0" smtClean="0">
                <a:solidFill>
                  <a:schemeClr val="tx2"/>
                </a:solidFill>
              </a:rPr>
              <a:t>Clean </a:t>
            </a:r>
            <a:r>
              <a:rPr lang="en-US" sz="1300" dirty="0">
                <a:solidFill>
                  <a:schemeClr val="tx2"/>
                </a:solidFill>
              </a:rPr>
              <a:t>surfaces and high-touch surfaces (door handles, chair arms, reception counter, etc.) regularly with a detergent with water or ready detergent wipes. </a:t>
            </a:r>
          </a:p>
          <a:p>
            <a:pPr marL="171450" indent="-171450" algn="l">
              <a:buFont typeface="Wingdings" panose="05000000000000000000" pitchFamily="2" charset="2"/>
              <a:buChar char="§"/>
            </a:pPr>
            <a:r>
              <a:rPr lang="en-US" sz="1300" dirty="0" smtClean="0">
                <a:solidFill>
                  <a:schemeClr val="tx2"/>
                </a:solidFill>
              </a:rPr>
              <a:t>Areas </a:t>
            </a:r>
            <a:r>
              <a:rPr lang="en-US" sz="1300" dirty="0">
                <a:solidFill>
                  <a:schemeClr val="tx2"/>
                </a:solidFill>
              </a:rPr>
              <a:t>of known contamination should be cleaned and disinfected.</a:t>
            </a:r>
          </a:p>
        </p:txBody>
      </p:sp>
    </p:spTree>
    <p:extLst>
      <p:ext uri="{BB962C8B-B14F-4D97-AF65-F5344CB8AC3E}">
        <p14:creationId xmlns:p14="http://schemas.microsoft.com/office/powerpoint/2010/main" val="4232345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4648200" cy="4572000"/>
          </a:xfrm>
        </p:spPr>
        <p:txBody>
          <a:bodyPr>
            <a:normAutofit fontScale="25000" lnSpcReduction="20000"/>
          </a:bodyPr>
          <a:lstStyle/>
          <a:p>
            <a:r>
              <a:rPr lang="en-US" sz="4400" dirty="0" smtClean="0"/>
              <a:t>Record </a:t>
            </a:r>
            <a:r>
              <a:rPr lang="en-US" sz="4400" dirty="0"/>
              <a:t>time dental treatment is completed</a:t>
            </a:r>
          </a:p>
          <a:p>
            <a:r>
              <a:rPr lang="en-US" sz="4400" dirty="0"/>
              <a:t>Close the door of the operatory and put a do not enter </a:t>
            </a:r>
            <a:r>
              <a:rPr lang="en-US" sz="4400" dirty="0" smtClean="0"/>
              <a:t>sign</a:t>
            </a:r>
          </a:p>
          <a:p>
            <a:r>
              <a:rPr lang="en-US" sz="4400" dirty="0" smtClean="0"/>
              <a:t>Disinfect </a:t>
            </a:r>
            <a:r>
              <a:rPr lang="en-US" sz="4400" dirty="0"/>
              <a:t>the room after </a:t>
            </a:r>
            <a:r>
              <a:rPr lang="en-US" sz="4400" dirty="0" smtClean="0"/>
              <a:t>30 minutes </a:t>
            </a:r>
          </a:p>
          <a:p>
            <a:r>
              <a:rPr lang="en-US" sz="4400" dirty="0" smtClean="0"/>
              <a:t>Remove </a:t>
            </a:r>
            <a:r>
              <a:rPr lang="en-US" sz="4400" dirty="0"/>
              <a:t>and discard all disposable items, barriers and place into lined biohazard bucket</a:t>
            </a:r>
          </a:p>
          <a:p>
            <a:pPr lvl="1"/>
            <a:r>
              <a:rPr lang="en-US" sz="4400" dirty="0"/>
              <a:t>Dispose of all PPE into lined biohazard bucket provided.</a:t>
            </a:r>
          </a:p>
          <a:p>
            <a:pPr lvl="1"/>
            <a:r>
              <a:rPr lang="en-US" sz="4400" dirty="0"/>
              <a:t>It is recommended that the blood bottle be placed </a:t>
            </a:r>
            <a:r>
              <a:rPr lang="en-US" sz="4400" dirty="0" smtClean="0"/>
              <a:t>in </a:t>
            </a:r>
            <a:r>
              <a:rPr lang="en-US" sz="4400" dirty="0"/>
              <a:t>the bottom of the bucket.</a:t>
            </a:r>
          </a:p>
          <a:p>
            <a:pPr lvl="1"/>
            <a:r>
              <a:rPr lang="en-US" sz="4400" dirty="0" smtClean="0"/>
              <a:t>The </a:t>
            </a:r>
            <a:r>
              <a:rPr lang="en-US" sz="4400" dirty="0"/>
              <a:t>buckets are small so you may have to use more than one bucket. </a:t>
            </a:r>
          </a:p>
          <a:p>
            <a:pPr lvl="1"/>
            <a:r>
              <a:rPr lang="en-US" sz="4400" dirty="0"/>
              <a:t>Extra ones are stored in the laboratory across CSD-R.</a:t>
            </a:r>
          </a:p>
          <a:p>
            <a:r>
              <a:rPr lang="en-US" sz="4400" dirty="0" smtClean="0"/>
              <a:t>Wipe </a:t>
            </a:r>
            <a:r>
              <a:rPr lang="en-US" sz="4400" dirty="0"/>
              <a:t>all surfaces </a:t>
            </a:r>
            <a:r>
              <a:rPr lang="en-US" sz="4400" dirty="0" smtClean="0"/>
              <a:t>used </a:t>
            </a:r>
            <a:r>
              <a:rPr lang="en-US" sz="4400" dirty="0"/>
              <a:t>with </a:t>
            </a:r>
            <a:r>
              <a:rPr lang="en-US" sz="4400" dirty="0" err="1"/>
              <a:t>Optim</a:t>
            </a:r>
            <a:r>
              <a:rPr lang="en-US" sz="4400" dirty="0"/>
              <a:t> and leave disinfectant for time specified by </a:t>
            </a:r>
            <a:r>
              <a:rPr lang="en-US" sz="4400" dirty="0" smtClean="0"/>
              <a:t>manufacturer</a:t>
            </a:r>
          </a:p>
          <a:p>
            <a:r>
              <a:rPr lang="en-US" sz="4400" dirty="0" smtClean="0"/>
              <a:t>To disinfect instruments, saturate a paper towel or wipe placed over instruments with </a:t>
            </a:r>
            <a:r>
              <a:rPr lang="en-US" sz="4400" dirty="0" err="1" smtClean="0"/>
              <a:t>Optim</a:t>
            </a:r>
            <a:r>
              <a:rPr lang="en-US" sz="4400" dirty="0" smtClean="0"/>
              <a:t> and leave for time specified by manufacturer</a:t>
            </a:r>
            <a:endParaRPr lang="en-US" sz="4400" dirty="0"/>
          </a:p>
          <a:p>
            <a:r>
              <a:rPr lang="en-US" sz="4400" dirty="0"/>
              <a:t>Wipe down semi critical surfaces with </a:t>
            </a:r>
            <a:r>
              <a:rPr lang="en-US" sz="4400" dirty="0" err="1"/>
              <a:t>Optim</a:t>
            </a:r>
            <a:r>
              <a:rPr lang="en-US" sz="4400" dirty="0"/>
              <a:t> wipes</a:t>
            </a:r>
          </a:p>
          <a:p>
            <a:r>
              <a:rPr lang="en-US" sz="4400" dirty="0"/>
              <a:t>Repeat</a:t>
            </a:r>
          </a:p>
          <a:p>
            <a:r>
              <a:rPr lang="en-US" sz="4400" dirty="0" smtClean="0"/>
              <a:t>Cover used instruments with used chair cover turned inside out  before transport to CSD-R</a:t>
            </a:r>
          </a:p>
          <a:p>
            <a:r>
              <a:rPr lang="en-US" sz="4400" dirty="0" smtClean="0"/>
              <a:t>Transport all used instruments to CSD-R</a:t>
            </a:r>
          </a:p>
          <a:p>
            <a:r>
              <a:rPr lang="en-US" sz="4400" dirty="0" smtClean="0"/>
              <a:t>Disinfect </a:t>
            </a:r>
            <a:r>
              <a:rPr lang="en-US" sz="4400" dirty="0"/>
              <a:t>all suction lines</a:t>
            </a:r>
          </a:p>
          <a:p>
            <a:r>
              <a:rPr lang="en-US" sz="4400" dirty="0"/>
              <a:t>Flush waterlines if </a:t>
            </a:r>
            <a:r>
              <a:rPr lang="en-US" sz="4400" dirty="0" err="1"/>
              <a:t>handpieces</a:t>
            </a:r>
            <a:r>
              <a:rPr lang="en-US" sz="4400" dirty="0"/>
              <a:t> </a:t>
            </a:r>
            <a:r>
              <a:rPr lang="en-US" sz="4400" dirty="0" smtClean="0"/>
              <a:t>used</a:t>
            </a:r>
          </a:p>
          <a:p>
            <a:pPr marL="0" indent="0">
              <a:buNone/>
            </a:pPr>
            <a:endParaRPr lang="en-US" sz="4400" dirty="0" smtClean="0"/>
          </a:p>
          <a:p>
            <a:r>
              <a:rPr lang="en-US" sz="4400" dirty="0" smtClean="0">
                <a:solidFill>
                  <a:srgbClr val="00B0F0"/>
                </a:solidFill>
              </a:rPr>
              <a:t>Additional need for biohazard buckets have been anticipated for Graduate Endodontics (8-9) , </a:t>
            </a:r>
            <a:r>
              <a:rPr lang="en-US" sz="4400" dirty="0" err="1" smtClean="0">
                <a:solidFill>
                  <a:srgbClr val="00B0F0"/>
                </a:solidFill>
              </a:rPr>
              <a:t>Pedodontics</a:t>
            </a:r>
            <a:r>
              <a:rPr lang="en-US" sz="4400" dirty="0" smtClean="0">
                <a:solidFill>
                  <a:srgbClr val="00B0F0"/>
                </a:solidFill>
              </a:rPr>
              <a:t> (8), Prosthodontics (8), Periodontics (4) and Staff Hygiene (2). Graduate Orthodontics will be disposing into normal waste due to non-AGP procedures. (6/1/2020)</a:t>
            </a:r>
            <a:endParaRPr lang="en-US" sz="4400" dirty="0">
              <a:solidFill>
                <a:srgbClr val="00B0F0"/>
              </a:solidFill>
            </a:endParaRPr>
          </a:p>
          <a:p>
            <a:pPr marL="0" indent="0">
              <a:buNone/>
            </a:pPr>
            <a:endParaRPr lang="en-US" dirty="0"/>
          </a:p>
        </p:txBody>
      </p:sp>
      <p:sp>
        <p:nvSpPr>
          <p:cNvPr id="2" name="Title 1"/>
          <p:cNvSpPr>
            <a:spLocks noGrp="1"/>
          </p:cNvSpPr>
          <p:nvPr>
            <p:ph type="title"/>
          </p:nvPr>
        </p:nvSpPr>
        <p:spPr>
          <a:xfrm>
            <a:off x="533400" y="381000"/>
            <a:ext cx="8229600" cy="1371600"/>
          </a:xfrm>
        </p:spPr>
        <p:txBody>
          <a:bodyPr>
            <a:noAutofit/>
          </a:bodyPr>
          <a:lstStyle/>
          <a:p>
            <a:pPr lvl="0"/>
            <a:r>
              <a:rPr lang="en-US" sz="3200" b="1" dirty="0"/>
              <a:t>Disinfection of </a:t>
            </a:r>
            <a:r>
              <a:rPr lang="en-US" sz="3200" b="1" dirty="0" err="1"/>
              <a:t>Operatories</a:t>
            </a:r>
            <a:r>
              <a:rPr lang="en-US" sz="3200" b="1" dirty="0"/>
              <a:t>, Management of </a:t>
            </a:r>
            <a:r>
              <a:rPr lang="en-US" sz="3200" b="1" dirty="0" smtClean="0"/>
              <a:t>Instruments </a:t>
            </a:r>
            <a:r>
              <a:rPr lang="en-US" sz="3200" b="1" dirty="0"/>
              <a:t>and Disposal of Medical </a:t>
            </a:r>
            <a:r>
              <a:rPr lang="en-US" sz="3200" b="1" dirty="0" smtClean="0"/>
              <a:t>Waste</a:t>
            </a:r>
            <a:endParaRPr lang="en-US" sz="3200" b="1"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rot="5400000">
            <a:off x="4876800" y="2590800"/>
            <a:ext cx="4114800" cy="3352800"/>
          </a:xfrm>
          <a:prstGeom prst="rect">
            <a:avLst/>
          </a:prstGeom>
        </p:spPr>
      </p:pic>
      <p:sp>
        <p:nvSpPr>
          <p:cNvPr id="4" name="Slide Number Placeholder 3"/>
          <p:cNvSpPr>
            <a:spLocks noGrp="1"/>
          </p:cNvSpPr>
          <p:nvPr>
            <p:ph type="sldNum" sz="quarter" idx="12"/>
          </p:nvPr>
        </p:nvSpPr>
        <p:spPr/>
        <p:txBody>
          <a:bodyPr/>
          <a:lstStyle/>
          <a:p>
            <a:fld id="{0E5E2B3B-36DF-43D2-964E-5D0735EC1E02}" type="slidenum">
              <a:rPr lang="en-US" smtClean="0"/>
              <a:t>34</a:t>
            </a:fld>
            <a:endParaRPr lang="en-US"/>
          </a:p>
        </p:txBody>
      </p:sp>
    </p:spTree>
    <p:extLst>
      <p:ext uri="{BB962C8B-B14F-4D97-AF65-F5344CB8AC3E}">
        <p14:creationId xmlns:p14="http://schemas.microsoft.com/office/powerpoint/2010/main" val="28327160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408333" cy="4572000"/>
          </a:xfrm>
        </p:spPr>
        <p:txBody>
          <a:bodyPr>
            <a:normAutofit fontScale="25000" lnSpcReduction="20000"/>
          </a:bodyPr>
          <a:lstStyle/>
          <a:p>
            <a:r>
              <a:rPr lang="en-CA" sz="4800" dirty="0"/>
              <a:t>The blood bottle, if used, along with any other contaminated liquids, will be disposed of in the red biohazard bucket.</a:t>
            </a:r>
            <a:endParaRPr lang="en-US" sz="4800" dirty="0"/>
          </a:p>
          <a:p>
            <a:r>
              <a:rPr lang="en-CA" sz="4800" dirty="0"/>
              <a:t>Allocated clinic staff will transport solids to Waste Storage Area located in Stores</a:t>
            </a:r>
            <a:r>
              <a:rPr lang="en-CA" sz="4800" dirty="0" smtClean="0"/>
              <a:t>.</a:t>
            </a:r>
          </a:p>
          <a:p>
            <a:endParaRPr lang="en-US" sz="4800" dirty="0"/>
          </a:p>
          <a:p>
            <a:pPr marL="0" indent="0">
              <a:buNone/>
            </a:pPr>
            <a:r>
              <a:rPr lang="en-CA" sz="4800" b="1" dirty="0" smtClean="0"/>
              <a:t>Kenneth Cheng’s Instructions:</a:t>
            </a:r>
            <a:endParaRPr lang="en-US" sz="4800" dirty="0" smtClean="0"/>
          </a:p>
          <a:p>
            <a:pPr lvl="0"/>
            <a:r>
              <a:rPr lang="en-US" sz="4800" i="1" dirty="0" smtClean="0"/>
              <a:t>Please put the bagged waste inside the biohazard red bucket and make sure you apply the yellow liner into the bucket before you disposing the waste. </a:t>
            </a:r>
            <a:r>
              <a:rPr lang="en-CA" sz="4800" i="1" dirty="0" smtClean="0"/>
              <a:t>You can put blood bottle and solid waste into the same bucket too. </a:t>
            </a:r>
            <a:endParaRPr lang="en-US" sz="4800" i="1" dirty="0" smtClean="0"/>
          </a:p>
          <a:p>
            <a:pPr lvl="0"/>
            <a:r>
              <a:rPr lang="en-US" sz="4800" i="1" dirty="0" smtClean="0"/>
              <a:t>After the bucket is full, please tighten up the yellow liner with a plastic strip. </a:t>
            </a:r>
          </a:p>
          <a:p>
            <a:pPr lvl="0"/>
            <a:r>
              <a:rPr lang="en-US" sz="4800" i="1" dirty="0" smtClean="0"/>
              <a:t>Then seal the bucket with its lid. </a:t>
            </a:r>
          </a:p>
          <a:p>
            <a:pPr lvl="0"/>
            <a:r>
              <a:rPr lang="en-US" sz="4800" i="1" dirty="0" smtClean="0"/>
              <a:t>Please make sure you hammer down the lid properly, so that the bucket does not leak. </a:t>
            </a:r>
          </a:p>
          <a:p>
            <a:pPr lvl="0"/>
            <a:r>
              <a:rPr lang="en-US" sz="4800" i="1" dirty="0" smtClean="0"/>
              <a:t>Finally you can attach the red tag (with G-ID label) onto each bucket, and send them to the hazardous waste storage area.  </a:t>
            </a:r>
            <a:r>
              <a:rPr lang="en-CA" sz="4800" i="1" dirty="0" smtClean="0"/>
              <a:t>Please do not check multiple box on the tag, you just need to check the highest risk group listed on the tag will be great. In your case, please check blood and body fluids (or even human anatomical if needed) on the tag will be fine.</a:t>
            </a:r>
            <a:endParaRPr lang="en-US" sz="4800" i="1" dirty="0" smtClean="0"/>
          </a:p>
          <a:p>
            <a:pPr lvl="0"/>
            <a:r>
              <a:rPr lang="en-US" sz="4800" i="1" dirty="0" smtClean="0"/>
              <a:t>It is important to ensure the buckets are sealed properly, no leaking or open bucket will be accepted (as usual). </a:t>
            </a:r>
            <a:r>
              <a:rPr lang="en-CA" sz="4800" i="1" dirty="0" smtClean="0"/>
              <a:t>The lid will not be opened again after been sealed and these sealed buckets will send to special incinerator to burn.</a:t>
            </a:r>
            <a:endParaRPr lang="en-US" sz="4800" i="1" dirty="0" smtClean="0"/>
          </a:p>
          <a:p>
            <a:endParaRPr lang="en-US" sz="4800" dirty="0"/>
          </a:p>
          <a:p>
            <a:pPr marL="0" indent="0">
              <a:buNone/>
            </a:pPr>
            <a:r>
              <a:rPr lang="en-CA" sz="4800" dirty="0"/>
              <a:t>Reference: E-mail exchange between Kelley and Kenneth Cheng</a:t>
            </a:r>
            <a:endParaRPr lang="en-US" sz="4800" dirty="0"/>
          </a:p>
          <a:p>
            <a:pPr marL="0" indent="0">
              <a:buNone/>
            </a:pPr>
            <a:r>
              <a:rPr lang="en-CA" sz="4800" b="1" dirty="0"/>
              <a:t>Kenneth Cheng</a:t>
            </a:r>
            <a:endParaRPr lang="en-US" sz="4800" dirty="0"/>
          </a:p>
          <a:p>
            <a:pPr marL="0" indent="0">
              <a:buNone/>
            </a:pPr>
            <a:r>
              <a:rPr lang="en-CA" sz="4800" dirty="0"/>
              <a:t>Technician | Environmental Services | Safety &amp; Risk Services</a:t>
            </a:r>
            <a:endParaRPr lang="en-US" sz="4800" dirty="0"/>
          </a:p>
          <a:p>
            <a:pPr marL="0" indent="0">
              <a:buNone/>
            </a:pPr>
            <a:r>
              <a:rPr lang="en-CA" sz="4800" dirty="0"/>
              <a:t>The University of British Columbia | Vancouver Campus</a:t>
            </a:r>
            <a:endParaRPr lang="en-US" sz="4800" dirty="0"/>
          </a:p>
          <a:p>
            <a:pPr marL="0" indent="0">
              <a:buNone/>
            </a:pPr>
            <a:r>
              <a:rPr lang="en-CA" sz="4800" dirty="0"/>
              <a:t>6025 Nurseries Road | Vancouver BC |  V6T 1W5 Canada</a:t>
            </a:r>
            <a:endParaRPr lang="en-US" sz="4800" dirty="0"/>
          </a:p>
          <a:p>
            <a:pPr marL="0" indent="0">
              <a:buNone/>
            </a:pPr>
            <a:r>
              <a:rPr lang="en-CA" sz="4800" dirty="0"/>
              <a:t>Tel: </a:t>
            </a:r>
            <a:r>
              <a:rPr lang="en-CA" sz="4800" u="sng" dirty="0">
                <a:hlinkClick r:id="rId2"/>
              </a:rPr>
              <a:t>604-827-5389</a:t>
            </a:r>
            <a:r>
              <a:rPr lang="en-CA" sz="4800" dirty="0"/>
              <a:t> | Fax: 604-827-5087 </a:t>
            </a:r>
            <a:endParaRPr lang="en-US" sz="4800" dirty="0"/>
          </a:p>
          <a:p>
            <a:pPr marL="0" indent="0">
              <a:buNone/>
            </a:pPr>
            <a:r>
              <a:rPr lang="en-CA" sz="4800" u="sng" dirty="0">
                <a:hlinkClick r:id="rId3"/>
              </a:rPr>
              <a:t>kenneth.cheng@ubc.ca</a:t>
            </a:r>
            <a:r>
              <a:rPr lang="en-CA" sz="4800" dirty="0"/>
              <a:t> | srs.ubc.ca</a:t>
            </a:r>
            <a:endParaRPr lang="en-US" sz="4800" dirty="0"/>
          </a:p>
          <a:p>
            <a:pPr marL="0" indent="0">
              <a:buNone/>
            </a:pPr>
            <a:endParaRPr lang="en-US" dirty="0"/>
          </a:p>
        </p:txBody>
      </p:sp>
      <p:sp>
        <p:nvSpPr>
          <p:cNvPr id="2" name="Title 1"/>
          <p:cNvSpPr>
            <a:spLocks noGrp="1"/>
          </p:cNvSpPr>
          <p:nvPr>
            <p:ph type="title"/>
          </p:nvPr>
        </p:nvSpPr>
        <p:spPr>
          <a:xfrm>
            <a:off x="533400" y="457200"/>
            <a:ext cx="8229600" cy="1109472"/>
          </a:xfrm>
        </p:spPr>
        <p:txBody>
          <a:bodyPr>
            <a:normAutofit/>
          </a:bodyPr>
          <a:lstStyle/>
          <a:p>
            <a:r>
              <a:rPr lang="en-US" sz="3200" b="1" dirty="0" smtClean="0">
                <a:solidFill>
                  <a:schemeClr val="bg1"/>
                </a:solidFill>
              </a:rPr>
              <a:t>Disposal </a:t>
            </a:r>
            <a:r>
              <a:rPr lang="en-US" sz="3200" b="1" dirty="0">
                <a:solidFill>
                  <a:schemeClr val="bg1"/>
                </a:solidFill>
              </a:rPr>
              <a:t>of Medical </a:t>
            </a:r>
            <a:r>
              <a:rPr lang="en-US" sz="3200" b="1" dirty="0" smtClean="0">
                <a:solidFill>
                  <a:schemeClr val="bg1"/>
                </a:solidFill>
              </a:rPr>
              <a:t>Waste (continued)</a:t>
            </a:r>
            <a:endParaRPr lang="en-US" sz="3200" b="1" dirty="0">
              <a:solidFill>
                <a:schemeClr val="bg1"/>
              </a:solidFill>
            </a:endParaRPr>
          </a:p>
        </p:txBody>
      </p:sp>
      <p:sp>
        <p:nvSpPr>
          <p:cNvPr id="4" name="Slide Number Placeholder 3"/>
          <p:cNvSpPr>
            <a:spLocks noGrp="1"/>
          </p:cNvSpPr>
          <p:nvPr>
            <p:ph type="sldNum" sz="quarter" idx="12"/>
          </p:nvPr>
        </p:nvSpPr>
        <p:spPr/>
        <p:txBody>
          <a:bodyPr/>
          <a:lstStyle/>
          <a:p>
            <a:fld id="{0E5E2B3B-36DF-43D2-964E-5D0735EC1E02}" type="slidenum">
              <a:rPr lang="en-US" smtClean="0"/>
              <a:t>35</a:t>
            </a:fld>
            <a:endParaRPr lang="en-US"/>
          </a:p>
        </p:txBody>
      </p:sp>
    </p:spTree>
    <p:extLst>
      <p:ext uri="{BB962C8B-B14F-4D97-AF65-F5344CB8AC3E}">
        <p14:creationId xmlns:p14="http://schemas.microsoft.com/office/powerpoint/2010/main" val="262887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bg1"/>
                </a:solidFill>
              </a:rPr>
              <a:t>Equipment and Area Specific Guidelines</a:t>
            </a:r>
            <a:r>
              <a:rPr lang="en-US" sz="3200" b="1" dirty="0">
                <a:solidFill>
                  <a:schemeClr val="bg1"/>
                </a:solidFill>
              </a:rPr>
              <a:t/>
            </a:r>
            <a:br>
              <a:rPr lang="en-US" sz="3200" b="1" dirty="0">
                <a:solidFill>
                  <a:schemeClr val="bg1"/>
                </a:solidFill>
              </a:rPr>
            </a:br>
            <a:endParaRPr lang="en-US" sz="3200" dirty="0">
              <a:solidFill>
                <a:schemeClr val="bg1"/>
              </a:solidFill>
            </a:endParaRPr>
          </a:p>
        </p:txBody>
      </p:sp>
      <p:sp>
        <p:nvSpPr>
          <p:cNvPr id="4" name="Slide Number Placeholder 3"/>
          <p:cNvSpPr>
            <a:spLocks noGrp="1"/>
          </p:cNvSpPr>
          <p:nvPr>
            <p:ph type="sldNum" sz="quarter" idx="12"/>
          </p:nvPr>
        </p:nvSpPr>
        <p:spPr/>
        <p:txBody>
          <a:bodyPr/>
          <a:lstStyle/>
          <a:p>
            <a:fld id="{0E5E2B3B-36DF-43D2-964E-5D0735EC1E02}" type="slidenum">
              <a:rPr lang="en-US" smtClean="0"/>
              <a:t>36</a:t>
            </a:fld>
            <a:endParaRPr lang="en-US"/>
          </a:p>
        </p:txBody>
      </p:sp>
      <p:sp>
        <p:nvSpPr>
          <p:cNvPr id="3" name="Text Placeholder 2"/>
          <p:cNvSpPr>
            <a:spLocks noGrp="1"/>
          </p:cNvSpPr>
          <p:nvPr>
            <p:ph type="body" idx="4294967295"/>
          </p:nvPr>
        </p:nvSpPr>
        <p:spPr>
          <a:xfrm>
            <a:off x="533400" y="1591056"/>
            <a:ext cx="8153400" cy="5486400"/>
          </a:xfrm>
        </p:spPr>
        <p:txBody>
          <a:bodyPr numCol="2">
            <a:noAutofit/>
          </a:bodyPr>
          <a:lstStyle/>
          <a:p>
            <a:pPr algn="l"/>
            <a:r>
              <a:rPr lang="en-US" sz="1200" b="1" dirty="0" smtClean="0">
                <a:solidFill>
                  <a:schemeClr val="tx2"/>
                </a:solidFill>
              </a:rPr>
              <a:t>Waterlines</a:t>
            </a:r>
          </a:p>
          <a:p>
            <a:pPr marL="171450" indent="-171450" algn="l">
              <a:buFont typeface="Wingdings" panose="05000000000000000000" pitchFamily="2" charset="2"/>
              <a:buChar char="§"/>
            </a:pPr>
            <a:r>
              <a:rPr lang="en-US" sz="1200" dirty="0">
                <a:solidFill>
                  <a:schemeClr val="tx2"/>
                </a:solidFill>
              </a:rPr>
              <a:t>Back flow prevention valves are required and </a:t>
            </a:r>
            <a:r>
              <a:rPr lang="en-US" sz="1200" b="1" dirty="0">
                <a:solidFill>
                  <a:schemeClr val="tx2"/>
                </a:solidFill>
              </a:rPr>
              <a:t>flushing of water lines for 20-30 seconds before use in procedure and between patients</a:t>
            </a:r>
            <a:r>
              <a:rPr lang="en-US" sz="1200" b="1" dirty="0" smtClean="0">
                <a:solidFill>
                  <a:schemeClr val="tx2"/>
                </a:solidFill>
              </a:rPr>
              <a:t>.</a:t>
            </a:r>
          </a:p>
          <a:p>
            <a:pPr algn="l"/>
            <a:endParaRPr lang="en-US" sz="1200" b="1" dirty="0" smtClean="0">
              <a:solidFill>
                <a:schemeClr val="tx2"/>
              </a:solidFill>
            </a:endParaRPr>
          </a:p>
          <a:p>
            <a:pPr algn="l"/>
            <a:r>
              <a:rPr lang="en-US" sz="1200" b="1" dirty="0" smtClean="0">
                <a:solidFill>
                  <a:schemeClr val="tx2"/>
                </a:solidFill>
              </a:rPr>
              <a:t>Aerosol generating instruments</a:t>
            </a:r>
          </a:p>
          <a:p>
            <a:pPr marL="171450" indent="-171450" algn="l">
              <a:buFont typeface="Wingdings" panose="05000000000000000000" pitchFamily="2" charset="2"/>
              <a:buChar char="§"/>
            </a:pPr>
            <a:r>
              <a:rPr lang="en-US" sz="1200" dirty="0">
                <a:solidFill>
                  <a:schemeClr val="tx2"/>
                </a:solidFill>
              </a:rPr>
              <a:t>Use of </a:t>
            </a:r>
            <a:r>
              <a:rPr lang="en-US" sz="1200" dirty="0" smtClean="0">
                <a:solidFill>
                  <a:schemeClr val="tx2"/>
                </a:solidFill>
              </a:rPr>
              <a:t>aerosol generating instruments MUST be kept to a minimum.</a:t>
            </a:r>
          </a:p>
          <a:p>
            <a:pPr marL="628650" lvl="1" indent="-171450">
              <a:buFont typeface="Courier New" panose="02070309020205020404" pitchFamily="49" charset="0"/>
              <a:buChar char="o"/>
            </a:pPr>
            <a:r>
              <a:rPr lang="en-US" sz="1200" dirty="0" smtClean="0">
                <a:solidFill>
                  <a:schemeClr val="tx2"/>
                </a:solidFill>
              </a:rPr>
              <a:t>rotary </a:t>
            </a:r>
            <a:r>
              <a:rPr lang="en-US" sz="1200" dirty="0" err="1">
                <a:solidFill>
                  <a:schemeClr val="tx2"/>
                </a:solidFill>
              </a:rPr>
              <a:t>handpieces</a:t>
            </a:r>
            <a:r>
              <a:rPr lang="en-US" sz="1200" dirty="0">
                <a:solidFill>
                  <a:schemeClr val="tx2"/>
                </a:solidFill>
              </a:rPr>
              <a:t> which generate aerosols, regardless of whether the </a:t>
            </a:r>
            <a:r>
              <a:rPr lang="en-US" sz="1200" dirty="0" smtClean="0">
                <a:solidFill>
                  <a:schemeClr val="tx2"/>
                </a:solidFill>
              </a:rPr>
              <a:t>motor </a:t>
            </a:r>
            <a:r>
              <a:rPr lang="en-US" sz="1200" dirty="0">
                <a:solidFill>
                  <a:schemeClr val="tx2"/>
                </a:solidFill>
              </a:rPr>
              <a:t>is electric or air- driven (with or without water</a:t>
            </a:r>
            <a:r>
              <a:rPr lang="en-US" sz="1200" dirty="0" smtClean="0">
                <a:solidFill>
                  <a:schemeClr val="tx2"/>
                </a:solidFill>
              </a:rPr>
              <a:t>)</a:t>
            </a:r>
          </a:p>
          <a:p>
            <a:pPr marL="628650" lvl="1" indent="-171450">
              <a:buFont typeface="Courier New" panose="02070309020205020404" pitchFamily="49" charset="0"/>
              <a:buChar char="o"/>
            </a:pPr>
            <a:r>
              <a:rPr lang="en-US" sz="1200" dirty="0" smtClean="0">
                <a:solidFill>
                  <a:schemeClr val="tx2"/>
                </a:solidFill>
              </a:rPr>
              <a:t>ultrasonic </a:t>
            </a:r>
            <a:r>
              <a:rPr lang="en-US" sz="1200" dirty="0">
                <a:solidFill>
                  <a:schemeClr val="tx2"/>
                </a:solidFill>
              </a:rPr>
              <a:t>and sonic </a:t>
            </a:r>
            <a:r>
              <a:rPr lang="en-US" sz="1200" dirty="0" smtClean="0">
                <a:solidFill>
                  <a:schemeClr val="tx2"/>
                </a:solidFill>
              </a:rPr>
              <a:t>scalers</a:t>
            </a:r>
          </a:p>
          <a:p>
            <a:pPr marL="628650" lvl="1" indent="-171450">
              <a:buFont typeface="Courier New" panose="02070309020205020404" pitchFamily="49" charset="0"/>
              <a:buChar char="o"/>
            </a:pPr>
            <a:r>
              <a:rPr lang="en-US" sz="1200" dirty="0" smtClean="0">
                <a:solidFill>
                  <a:schemeClr val="tx2"/>
                </a:solidFill>
              </a:rPr>
              <a:t>triplex syringe</a:t>
            </a:r>
          </a:p>
          <a:p>
            <a:pPr marL="628650" lvl="1" indent="-171450">
              <a:buFont typeface="Courier New" panose="02070309020205020404" pitchFamily="49" charset="0"/>
              <a:buChar char="o"/>
            </a:pPr>
            <a:r>
              <a:rPr lang="en-US" sz="1200" dirty="0" smtClean="0">
                <a:solidFill>
                  <a:schemeClr val="tx2"/>
                </a:solidFill>
              </a:rPr>
              <a:t>air-abrasion </a:t>
            </a:r>
            <a:r>
              <a:rPr lang="en-US" sz="1200" dirty="0">
                <a:solidFill>
                  <a:schemeClr val="tx2"/>
                </a:solidFill>
              </a:rPr>
              <a:t>and </a:t>
            </a:r>
            <a:endParaRPr lang="en-US" sz="1200" dirty="0" smtClean="0">
              <a:solidFill>
                <a:schemeClr val="tx2"/>
              </a:solidFill>
            </a:endParaRPr>
          </a:p>
          <a:p>
            <a:pPr marL="628650" lvl="1" indent="-171450">
              <a:buFont typeface="Courier New" panose="02070309020205020404" pitchFamily="49" charset="0"/>
              <a:buChar char="o"/>
            </a:pPr>
            <a:r>
              <a:rPr lang="en-US" sz="1200" dirty="0" smtClean="0">
                <a:solidFill>
                  <a:schemeClr val="tx2"/>
                </a:solidFill>
              </a:rPr>
              <a:t>air-polishing</a:t>
            </a:r>
          </a:p>
          <a:p>
            <a:pPr algn="l"/>
            <a:endParaRPr lang="en-US" sz="1200" b="1" dirty="0" smtClean="0">
              <a:solidFill>
                <a:schemeClr val="tx2"/>
              </a:solidFill>
            </a:endParaRPr>
          </a:p>
          <a:p>
            <a:pPr algn="l"/>
            <a:r>
              <a:rPr lang="en-US" sz="1200" b="1" dirty="0" err="1" smtClean="0">
                <a:solidFill>
                  <a:schemeClr val="tx2"/>
                </a:solidFill>
              </a:rPr>
              <a:t>Handpiece</a:t>
            </a:r>
            <a:endParaRPr lang="en-US" sz="1200" b="1" dirty="0" smtClean="0">
              <a:solidFill>
                <a:schemeClr val="tx2"/>
              </a:solidFill>
            </a:endParaRPr>
          </a:p>
          <a:p>
            <a:pPr marL="171450" indent="-171450" algn="l">
              <a:buFont typeface="Wingdings" panose="05000000000000000000" pitchFamily="2" charset="2"/>
              <a:buChar char="§"/>
            </a:pPr>
            <a:r>
              <a:rPr lang="en-US" sz="1200" dirty="0">
                <a:solidFill>
                  <a:schemeClr val="tx2"/>
                </a:solidFill>
              </a:rPr>
              <a:t>Consider the use of an anti-retraction dental </a:t>
            </a:r>
            <a:r>
              <a:rPr lang="en-US" sz="1200" dirty="0" err="1">
                <a:solidFill>
                  <a:schemeClr val="tx2"/>
                </a:solidFill>
              </a:rPr>
              <a:t>handpiece</a:t>
            </a:r>
            <a:r>
              <a:rPr lang="en-US" sz="1200" dirty="0">
                <a:solidFill>
                  <a:schemeClr val="tx2"/>
                </a:solidFill>
              </a:rPr>
              <a:t> or electric </a:t>
            </a:r>
            <a:r>
              <a:rPr lang="en-US" sz="1200" dirty="0" err="1">
                <a:solidFill>
                  <a:schemeClr val="tx2"/>
                </a:solidFill>
              </a:rPr>
              <a:t>handpiece</a:t>
            </a:r>
            <a:r>
              <a:rPr lang="en-US" sz="1200" dirty="0">
                <a:solidFill>
                  <a:schemeClr val="tx2"/>
                </a:solidFill>
              </a:rPr>
              <a:t> to reduce the risk of cross infection.</a:t>
            </a:r>
            <a:endParaRPr lang="en-US" sz="1200" dirty="0" smtClean="0">
              <a:solidFill>
                <a:schemeClr val="tx2"/>
              </a:solidFill>
            </a:endParaRPr>
          </a:p>
          <a:p>
            <a:pPr algn="l"/>
            <a:endParaRPr lang="en-US" sz="1200" b="1" dirty="0" smtClean="0">
              <a:solidFill>
                <a:schemeClr val="tx2"/>
              </a:solidFill>
            </a:endParaRPr>
          </a:p>
          <a:p>
            <a:pPr algn="l"/>
            <a:endParaRPr lang="en-US" sz="1200" b="1" dirty="0" smtClean="0">
              <a:solidFill>
                <a:schemeClr val="tx2"/>
              </a:solidFill>
            </a:endParaRPr>
          </a:p>
          <a:p>
            <a:pPr algn="l"/>
            <a:endParaRPr lang="en-US" sz="1200" b="1" dirty="0">
              <a:solidFill>
                <a:schemeClr val="tx2"/>
              </a:solidFill>
            </a:endParaRPr>
          </a:p>
          <a:p>
            <a:pPr algn="l"/>
            <a:endParaRPr lang="en-US" sz="1200" b="1" dirty="0" smtClean="0">
              <a:solidFill>
                <a:schemeClr val="tx2"/>
              </a:solidFill>
            </a:endParaRPr>
          </a:p>
          <a:p>
            <a:pPr algn="l"/>
            <a:endParaRPr lang="en-US" sz="1200" b="1" dirty="0">
              <a:solidFill>
                <a:schemeClr val="tx2"/>
              </a:solidFill>
            </a:endParaRPr>
          </a:p>
          <a:p>
            <a:pPr algn="l"/>
            <a:endParaRPr lang="en-US" sz="1200" b="1" dirty="0" smtClean="0">
              <a:solidFill>
                <a:schemeClr val="tx2"/>
              </a:solidFill>
            </a:endParaRPr>
          </a:p>
          <a:p>
            <a:pPr algn="l"/>
            <a:r>
              <a:rPr lang="en-US" sz="1200" b="1" dirty="0" smtClean="0">
                <a:solidFill>
                  <a:schemeClr val="tx2"/>
                </a:solidFill>
              </a:rPr>
              <a:t>Disposable equipment and supplies</a:t>
            </a:r>
          </a:p>
          <a:p>
            <a:pPr marL="171450" indent="-171450" algn="l">
              <a:buFont typeface="Wingdings" panose="05000000000000000000" pitchFamily="2" charset="2"/>
              <a:buChar char="§"/>
            </a:pPr>
            <a:r>
              <a:rPr lang="en-US" sz="1200" dirty="0">
                <a:solidFill>
                  <a:schemeClr val="tx2"/>
                </a:solidFill>
              </a:rPr>
              <a:t>Single-use disposable equipment and supplies should be used whenever possible and discarded into a no-touch waste receptacle after each use. All reusable equipment should, whenever possible, be dedicated for use by one patient. If this is not feasible, equipment should be cleaned first and then disinfected or otherwise reprocessed according to manufacturer’s instructions and facility protocols</a:t>
            </a:r>
            <a:r>
              <a:rPr lang="en-US" sz="1200" dirty="0" smtClean="0">
                <a:solidFill>
                  <a:schemeClr val="tx2"/>
                </a:solidFill>
              </a:rPr>
              <a:t>.</a:t>
            </a:r>
          </a:p>
          <a:p>
            <a:pPr algn="l"/>
            <a:endParaRPr lang="en-US" sz="1200" b="1" dirty="0" smtClean="0">
              <a:solidFill>
                <a:schemeClr val="tx2"/>
              </a:solidFill>
            </a:endParaRPr>
          </a:p>
          <a:p>
            <a:pPr algn="l"/>
            <a:r>
              <a:rPr lang="en-US" sz="1200" b="1" dirty="0" smtClean="0">
                <a:solidFill>
                  <a:schemeClr val="tx2"/>
                </a:solidFill>
              </a:rPr>
              <a:t>Dental laboratory sepsis</a:t>
            </a:r>
          </a:p>
          <a:p>
            <a:pPr marL="171450" indent="-171450" algn="l">
              <a:buFont typeface="Wingdings" panose="05000000000000000000" pitchFamily="2" charset="2"/>
              <a:buChar char="§"/>
            </a:pPr>
            <a:r>
              <a:rPr lang="en-US" sz="1200" dirty="0">
                <a:solidFill>
                  <a:schemeClr val="tx2"/>
                </a:solidFill>
              </a:rPr>
              <a:t>Effective communication and coordination between the dental facility and commercial dental laboratory is essential. Impressions, prostheses or appliances must be cleaned and disinfected before transport to the lab. </a:t>
            </a:r>
            <a:endParaRPr lang="en-US" sz="1200" dirty="0" smtClean="0">
              <a:solidFill>
                <a:schemeClr val="tx2"/>
              </a:solidFill>
            </a:endParaRPr>
          </a:p>
          <a:p>
            <a:pPr marL="171450" indent="-171450" algn="l">
              <a:buFont typeface="Wingdings" panose="05000000000000000000" pitchFamily="2" charset="2"/>
              <a:buChar char="§"/>
            </a:pPr>
            <a:r>
              <a:rPr lang="en-US" sz="1200" dirty="0" smtClean="0">
                <a:solidFill>
                  <a:schemeClr val="tx2"/>
                </a:solidFill>
              </a:rPr>
              <a:t>Finished </a:t>
            </a:r>
            <a:r>
              <a:rPr lang="en-US" sz="1200" dirty="0">
                <a:solidFill>
                  <a:schemeClr val="tx2"/>
                </a:solidFill>
              </a:rPr>
              <a:t>devices, prostheses and appliances delivered to the patient must be free of contamination.</a:t>
            </a:r>
            <a:endParaRPr lang="en-US" sz="1200" dirty="0" smtClean="0">
              <a:solidFill>
                <a:schemeClr val="tx2"/>
              </a:solidFill>
            </a:endParaRPr>
          </a:p>
          <a:p>
            <a:pPr algn="l"/>
            <a:endParaRPr lang="en-US" sz="1200" b="1" dirty="0" smtClean="0">
              <a:solidFill>
                <a:schemeClr val="tx2"/>
              </a:solidFill>
            </a:endParaRPr>
          </a:p>
        </p:txBody>
      </p:sp>
    </p:spTree>
    <p:extLst>
      <p:ext uri="{BB962C8B-B14F-4D97-AF65-F5344CB8AC3E}">
        <p14:creationId xmlns:p14="http://schemas.microsoft.com/office/powerpoint/2010/main" val="12207575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28600"/>
            <a:ext cx="2971800" cy="2286000"/>
          </a:xfrm>
        </p:spPr>
        <p:txBody>
          <a:bodyPr>
            <a:normAutofit fontScale="90000"/>
          </a:bodyPr>
          <a:lstStyle/>
          <a:p>
            <a:pPr algn="r"/>
            <a:r>
              <a:rPr lang="en-US" sz="4400" dirty="0" smtClean="0">
                <a:solidFill>
                  <a:schemeClr val="bg1"/>
                </a:solidFill>
              </a:rPr>
              <a:t>CODE BLUE/ EMERGENCY PROTOCOL </a:t>
            </a:r>
            <a:br>
              <a:rPr lang="en-US" sz="4400" dirty="0" smtClean="0">
                <a:solidFill>
                  <a:schemeClr val="bg1"/>
                </a:solidFill>
              </a:rPr>
            </a:br>
            <a:r>
              <a:rPr lang="en-US" sz="1800" dirty="0" smtClean="0">
                <a:solidFill>
                  <a:schemeClr val="bg1"/>
                </a:solidFill>
              </a:rPr>
              <a:t>(May 18, 2020</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0E5E2B3B-36DF-43D2-964E-5D0735EC1E02}" type="slidenum">
              <a:rPr lang="en-US" smtClean="0"/>
              <a:t>37</a:t>
            </a:fld>
            <a:endParaRPr lang="en-US"/>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4977"/>
            <a:ext cx="5137171" cy="6705600"/>
          </a:xfrm>
          <a:prstGeom prst="rect">
            <a:avLst/>
          </a:prstGeom>
        </p:spPr>
      </p:pic>
    </p:spTree>
    <p:extLst>
      <p:ext uri="{BB962C8B-B14F-4D97-AF65-F5344CB8AC3E}">
        <p14:creationId xmlns:p14="http://schemas.microsoft.com/office/powerpoint/2010/main" val="3834422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38800" y="296562"/>
            <a:ext cx="3060699" cy="3086595"/>
          </a:xfrm>
        </p:spPr>
        <p:txBody>
          <a:bodyPr>
            <a:noAutofit/>
          </a:bodyPr>
          <a:lstStyle/>
          <a:p>
            <a:r>
              <a:rPr lang="en-US" sz="3600" b="1" dirty="0">
                <a:solidFill>
                  <a:schemeClr val="bg1"/>
                </a:solidFill>
              </a:rPr>
              <a:t>CODE BLUE/ EMERGENCY </a:t>
            </a:r>
            <a:r>
              <a:rPr lang="en-US" sz="3600" b="1" dirty="0" smtClean="0">
                <a:solidFill>
                  <a:schemeClr val="bg1"/>
                </a:solidFill>
              </a:rPr>
              <a:t>PROTOCOL</a:t>
            </a:r>
          </a:p>
          <a:p>
            <a:r>
              <a:rPr lang="en-US" sz="3600" b="1" dirty="0" smtClean="0">
                <a:solidFill>
                  <a:schemeClr val="bg1"/>
                </a:solidFill>
              </a:rPr>
              <a:t>For JBM GRAD CLINIC</a:t>
            </a:r>
            <a:endParaRPr lang="en-US" sz="3600" b="1"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2951"/>
            <a:ext cx="5181600" cy="6716889"/>
          </a:xfrm>
          <a:prstGeom prst="rect">
            <a:avLst/>
          </a:prstGeom>
        </p:spPr>
      </p:pic>
      <p:sp>
        <p:nvSpPr>
          <p:cNvPr id="2" name="Slide Number Placeholder 1"/>
          <p:cNvSpPr>
            <a:spLocks noGrp="1"/>
          </p:cNvSpPr>
          <p:nvPr>
            <p:ph type="sldNum" sz="quarter" idx="12"/>
          </p:nvPr>
        </p:nvSpPr>
        <p:spPr/>
        <p:txBody>
          <a:bodyPr/>
          <a:lstStyle/>
          <a:p>
            <a:fld id="{0E5E2B3B-36DF-43D2-964E-5D0735EC1E02}" type="slidenum">
              <a:rPr lang="en-US" smtClean="0"/>
              <a:t>38</a:t>
            </a:fld>
            <a:endParaRPr lang="en-US"/>
          </a:p>
        </p:txBody>
      </p:sp>
    </p:spTree>
    <p:extLst>
      <p:ext uri="{BB962C8B-B14F-4D97-AF65-F5344CB8AC3E}">
        <p14:creationId xmlns:p14="http://schemas.microsoft.com/office/powerpoint/2010/main" val="964419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62600" y="304800"/>
            <a:ext cx="3060699" cy="4114801"/>
          </a:xfrm>
        </p:spPr>
        <p:txBody>
          <a:bodyPr>
            <a:noAutofit/>
          </a:bodyPr>
          <a:lstStyle/>
          <a:p>
            <a:r>
              <a:rPr lang="en-US" sz="3600" b="1" dirty="0">
                <a:solidFill>
                  <a:schemeClr val="bg1"/>
                </a:solidFill>
              </a:rPr>
              <a:t>CODE BLUE/ EMERGENCY </a:t>
            </a:r>
            <a:r>
              <a:rPr lang="en-US" sz="3600" b="1" dirty="0" smtClean="0">
                <a:solidFill>
                  <a:schemeClr val="bg1"/>
                </a:solidFill>
              </a:rPr>
              <a:t>PROTOCOL</a:t>
            </a:r>
          </a:p>
          <a:p>
            <a:r>
              <a:rPr lang="en-US" sz="3600" b="1" dirty="0" smtClean="0">
                <a:solidFill>
                  <a:schemeClr val="bg1"/>
                </a:solidFill>
              </a:rPr>
              <a:t>For Patterson Dental Learning Centre</a:t>
            </a:r>
            <a:endParaRPr lang="en-US" sz="3600" b="1" dirty="0"/>
          </a:p>
        </p:txBody>
      </p:sp>
      <p:sp>
        <p:nvSpPr>
          <p:cNvPr id="2" name="Slide Number Placeholder 1"/>
          <p:cNvSpPr>
            <a:spLocks noGrp="1"/>
          </p:cNvSpPr>
          <p:nvPr>
            <p:ph type="sldNum" sz="quarter" idx="12"/>
          </p:nvPr>
        </p:nvSpPr>
        <p:spPr/>
        <p:txBody>
          <a:bodyPr/>
          <a:lstStyle/>
          <a:p>
            <a:fld id="{0E5E2B3B-36DF-43D2-964E-5D0735EC1E02}" type="slidenum">
              <a:rPr lang="en-US" smtClean="0"/>
              <a:t>39</a:t>
            </a:fld>
            <a:endParaRPr lang="en-US"/>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2422"/>
            <a:ext cx="4953000" cy="6463235"/>
          </a:xfrm>
          <a:prstGeom prst="rect">
            <a:avLst/>
          </a:prstGeom>
        </p:spPr>
      </p:pic>
    </p:spTree>
    <p:extLst>
      <p:ext uri="{BB962C8B-B14F-4D97-AF65-F5344CB8AC3E}">
        <p14:creationId xmlns:p14="http://schemas.microsoft.com/office/powerpoint/2010/main" val="2334204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Transitioning </a:t>
            </a:r>
            <a:r>
              <a:rPr lang="en-US" sz="2000" b="1" dirty="0"/>
              <a:t>Oral Healthcare to Phase 2 of </a:t>
            </a:r>
            <a:r>
              <a:rPr lang="en-US" sz="2000" b="1" dirty="0" smtClean="0"/>
              <a:t>the </a:t>
            </a:r>
            <a:r>
              <a:rPr lang="en-US" sz="2000" b="1" dirty="0"/>
              <a:t>COVID-19 Response Plan </a:t>
            </a:r>
            <a:r>
              <a:rPr lang="en-US" sz="2000" b="1" dirty="0" smtClean="0"/>
              <a:t/>
            </a:r>
            <a:br>
              <a:rPr lang="en-US" sz="2000" b="1" dirty="0" smtClean="0"/>
            </a:br>
            <a:r>
              <a:rPr lang="en-US" sz="2000" b="1" dirty="0" smtClean="0"/>
              <a:t>May </a:t>
            </a:r>
            <a:r>
              <a:rPr lang="en-US" sz="2000" b="1" dirty="0"/>
              <a:t>15, </a:t>
            </a:r>
            <a:r>
              <a:rPr lang="en-US" sz="2000" b="1" dirty="0" smtClean="0"/>
              <a:t>2020</a:t>
            </a:r>
            <a:endParaRPr lang="en-US" sz="2000" b="1" dirty="0"/>
          </a:p>
        </p:txBody>
      </p:sp>
      <p:sp>
        <p:nvSpPr>
          <p:cNvPr id="4" name="Slide Number Placeholder 3"/>
          <p:cNvSpPr>
            <a:spLocks noGrp="1"/>
          </p:cNvSpPr>
          <p:nvPr>
            <p:ph type="sldNum" sz="quarter" idx="12"/>
          </p:nvPr>
        </p:nvSpPr>
        <p:spPr/>
        <p:txBody>
          <a:bodyPr/>
          <a:lstStyle/>
          <a:p>
            <a:fld id="{0E5E2B3B-36DF-43D2-964E-5D0735EC1E02}" type="slidenum">
              <a:rPr lang="en-US" smtClean="0"/>
              <a:t>4</a:t>
            </a:fld>
            <a:endParaRPr lang="en-US"/>
          </a:p>
        </p:txBody>
      </p:sp>
      <p:sp>
        <p:nvSpPr>
          <p:cNvPr id="3" name="Text Placeholder 2"/>
          <p:cNvSpPr>
            <a:spLocks noGrp="1"/>
          </p:cNvSpPr>
          <p:nvPr>
            <p:ph type="body" sz="half" idx="4294967295"/>
          </p:nvPr>
        </p:nvSpPr>
        <p:spPr>
          <a:xfrm>
            <a:off x="304800" y="2057400"/>
            <a:ext cx="7780338" cy="1981200"/>
          </a:xfrm>
        </p:spPr>
        <p:txBody>
          <a:bodyPr>
            <a:noAutofit/>
          </a:bodyPr>
          <a:lstStyle/>
          <a:p>
            <a:pPr marL="285750" indent="-285750">
              <a:buFont typeface="Arial" charset="0"/>
              <a:buChar char="•"/>
            </a:pPr>
            <a:r>
              <a:rPr lang="en-US" sz="1600" dirty="0">
                <a:solidFill>
                  <a:schemeClr val="tx1"/>
                </a:solidFill>
              </a:rPr>
              <a:t>This document is a shared document between the College of Dental Hygienists of BC, the College of  Dental Surgeons of BC, the College of Denturists of BC and the College of Dental Technicians of BC. </a:t>
            </a:r>
            <a:endParaRPr lang="en-US" sz="1600" dirty="0" smtClean="0">
              <a:solidFill>
                <a:schemeClr val="tx1"/>
              </a:solidFill>
            </a:endParaRPr>
          </a:p>
          <a:p>
            <a:pPr marL="285750" indent="-285750">
              <a:buFont typeface="Arial" charset="0"/>
              <a:buChar char="•"/>
            </a:pPr>
            <a:r>
              <a:rPr lang="en-US" sz="1600" dirty="0" smtClean="0">
                <a:solidFill>
                  <a:schemeClr val="tx1"/>
                </a:solidFill>
              </a:rPr>
              <a:t>It </a:t>
            </a:r>
            <a:r>
              <a:rPr lang="en-US" sz="1600" dirty="0">
                <a:solidFill>
                  <a:schemeClr val="tx1"/>
                </a:solidFill>
              </a:rPr>
              <a:t>provides oral health care specific information regarding a resumption of the provision on non-essential care</a:t>
            </a:r>
            <a:r>
              <a:rPr lang="en-US" sz="1600" dirty="0" smtClean="0">
                <a:solidFill>
                  <a:schemeClr val="tx1"/>
                </a:solidFill>
              </a:rPr>
              <a:t>.</a:t>
            </a:r>
          </a:p>
          <a:p>
            <a:pPr marL="285750" indent="-285750">
              <a:buFont typeface="Arial" charset="0"/>
              <a:buChar char="•"/>
            </a:pPr>
            <a:endParaRPr lang="en-US" dirty="0" smtClean="0"/>
          </a:p>
          <a:p>
            <a:pPr marL="285750" indent="-285750">
              <a:buFont typeface="Arial" charset="0"/>
              <a:buChar char="•"/>
            </a:pPr>
            <a:r>
              <a:rPr lang="en-US" sz="1600" dirty="0" smtClean="0">
                <a:hlinkClick r:id="rId3"/>
              </a:rPr>
              <a:t>https</a:t>
            </a:r>
            <a:r>
              <a:rPr lang="en-US" sz="1600" dirty="0">
                <a:hlinkClick r:id="rId3"/>
              </a:rPr>
              <a:t>://</a:t>
            </a:r>
            <a:r>
              <a:rPr lang="en-US" sz="1600" dirty="0" smtClean="0">
                <a:hlinkClick r:id="rId3"/>
              </a:rPr>
              <a:t>www.cdsbc.org/Documents/covid-19/Transitioning-Oral-Healthcare-to-Phase-2.pdf</a:t>
            </a:r>
            <a:endParaRPr lang="en-US" sz="1600" dirty="0"/>
          </a:p>
          <a:p>
            <a:pPr marL="285750" indent="-285750">
              <a:buFont typeface="Arial" charset="0"/>
              <a:buChar char="•"/>
            </a:pPr>
            <a:r>
              <a:rPr lang="en-US" sz="1600" dirty="0" smtClean="0">
                <a:hlinkClick r:id="rId4"/>
              </a:rPr>
              <a:t>https</a:t>
            </a:r>
            <a:r>
              <a:rPr lang="en-US" sz="1600" dirty="0">
                <a:hlinkClick r:id="rId4"/>
              </a:rPr>
              <a:t>://www.cdhbc.com/News-Events/COVID-19/FAQ-Transitioning-OHCP-to-Phase-2-May-21,-2020.aspx</a:t>
            </a:r>
            <a:endParaRPr lang="en-US" sz="1600" dirty="0"/>
          </a:p>
        </p:txBody>
      </p:sp>
    </p:spTree>
    <p:extLst>
      <p:ext uri="{BB962C8B-B14F-4D97-AF65-F5344CB8AC3E}">
        <p14:creationId xmlns:p14="http://schemas.microsoft.com/office/powerpoint/2010/main" val="2893145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2600"/>
            <a:ext cx="7772400" cy="1981200"/>
          </a:xfrm>
        </p:spPr>
        <p:txBody>
          <a:bodyPr>
            <a:normAutofit fontScale="90000"/>
          </a:bodyPr>
          <a:lstStyle/>
          <a:p>
            <a:pPr algn="ctr"/>
            <a:r>
              <a:rPr lang="en-US" sz="3600" b="1" dirty="0" smtClean="0">
                <a:solidFill>
                  <a:schemeClr val="bg1"/>
                </a:solidFill>
              </a:rPr>
              <a:t>Urgent Care Clinic </a:t>
            </a:r>
            <a:br>
              <a:rPr lang="en-US" sz="3600" b="1" dirty="0" smtClean="0">
                <a:solidFill>
                  <a:schemeClr val="bg1"/>
                </a:solidFill>
              </a:rPr>
            </a:br>
            <a:r>
              <a:rPr lang="en-US" sz="3600" b="1" dirty="0" smtClean="0">
                <a:solidFill>
                  <a:schemeClr val="bg1"/>
                </a:solidFill>
              </a:rPr>
              <a:t>COVID-19 Protocol</a:t>
            </a:r>
            <a:br>
              <a:rPr lang="en-US" sz="3600" b="1" dirty="0" smtClean="0">
                <a:solidFill>
                  <a:schemeClr val="bg1"/>
                </a:solidFill>
              </a:rPr>
            </a:br>
            <a:r>
              <a:rPr lang="en-US" sz="3600" b="1" dirty="0" smtClean="0">
                <a:solidFill>
                  <a:schemeClr val="bg1"/>
                </a:solidFill>
              </a:rPr>
              <a:t>DMD and Geriatric Programs</a:t>
            </a:r>
            <a:br>
              <a:rPr lang="en-US" sz="3600" b="1" dirty="0" smtClean="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4" name="Slide Number Placeholder 3"/>
          <p:cNvSpPr>
            <a:spLocks noGrp="1"/>
          </p:cNvSpPr>
          <p:nvPr>
            <p:ph type="sldNum" sz="quarter" idx="12"/>
          </p:nvPr>
        </p:nvSpPr>
        <p:spPr/>
        <p:txBody>
          <a:bodyPr/>
          <a:lstStyle/>
          <a:p>
            <a:fld id="{0E5E2B3B-36DF-43D2-964E-5D0735EC1E02}" type="slidenum">
              <a:rPr lang="en-US" smtClean="0"/>
              <a:t>40</a:t>
            </a:fld>
            <a:endParaRPr lang="en-US"/>
          </a:p>
        </p:txBody>
      </p:sp>
    </p:spTree>
    <p:extLst>
      <p:ext uri="{BB962C8B-B14F-4D97-AF65-F5344CB8AC3E}">
        <p14:creationId xmlns:p14="http://schemas.microsoft.com/office/powerpoint/2010/main" val="517753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752600"/>
            <a:ext cx="8610600" cy="4572000"/>
          </a:xfrm>
        </p:spPr>
        <p:txBody>
          <a:bodyPr>
            <a:noAutofit/>
          </a:bodyPr>
          <a:lstStyle/>
          <a:p>
            <a:pPr marL="0" indent="0">
              <a:buNone/>
            </a:pPr>
            <a:r>
              <a:rPr lang="en-US" sz="1100" b="1" dirty="0" smtClean="0"/>
              <a:t>Student Initial Assessment of Required Care Over Phone/E-mail</a:t>
            </a:r>
          </a:p>
          <a:p>
            <a:r>
              <a:rPr lang="en-CA" sz="1100" dirty="0"/>
              <a:t>Patients experiencing pain or other discomfort are to contact their assigned student. The student is to review the situation to help determine the level of care required and to screen the patient for acute respiratory infection risk</a:t>
            </a:r>
            <a:r>
              <a:rPr lang="en-CA" sz="1100" dirty="0" smtClean="0"/>
              <a:t>. </a:t>
            </a:r>
          </a:p>
          <a:p>
            <a:r>
              <a:rPr lang="en-US" sz="1100" dirty="0"/>
              <a:t>The student is to determine the nature of the problem and its characteristics. The type of care required is to be aligned with the definitions provided by the College of Dental Surgeons of BC </a:t>
            </a:r>
            <a:r>
              <a:rPr lang="en-US" sz="1100" dirty="0" smtClean="0"/>
              <a:t>(see next page)</a:t>
            </a:r>
            <a:endParaRPr lang="en-US" sz="1100" dirty="0"/>
          </a:p>
          <a:p>
            <a:pPr lvl="0"/>
            <a:r>
              <a:rPr lang="en-US" sz="1100" b="1" dirty="0" smtClean="0"/>
              <a:t>Patient </a:t>
            </a:r>
            <a:r>
              <a:rPr lang="en-US" sz="1100" b="1" dirty="0"/>
              <a:t>Screening for Acute Respiratory Illness </a:t>
            </a:r>
            <a:endParaRPr lang="en-US" sz="1100" dirty="0"/>
          </a:p>
          <a:p>
            <a:pPr marL="400050" lvl="1" indent="0">
              <a:buNone/>
            </a:pPr>
            <a:r>
              <a:rPr lang="en-US" sz="1100" dirty="0"/>
              <a:t>The patient must be screened for acute respiratory illness, including  COVID-19: </a:t>
            </a:r>
          </a:p>
          <a:p>
            <a:pPr lvl="2">
              <a:buFont typeface="Wingdings" panose="05000000000000000000" pitchFamily="2" charset="2"/>
              <a:buChar char="ü"/>
            </a:pPr>
            <a:r>
              <a:rPr lang="en-US" sz="1100" dirty="0"/>
              <a:t>Presence of fever</a:t>
            </a:r>
          </a:p>
          <a:p>
            <a:pPr lvl="2">
              <a:buFont typeface="Wingdings" panose="05000000000000000000" pitchFamily="2" charset="2"/>
              <a:buChar char="ü"/>
            </a:pPr>
            <a:r>
              <a:rPr lang="en-US" sz="1100" dirty="0"/>
              <a:t>Cough</a:t>
            </a:r>
          </a:p>
          <a:p>
            <a:pPr lvl="2">
              <a:buFont typeface="Wingdings" panose="05000000000000000000" pitchFamily="2" charset="2"/>
              <a:buChar char="ü"/>
            </a:pPr>
            <a:r>
              <a:rPr lang="en-US" sz="1100" dirty="0"/>
              <a:t>Difficulty breathing or Shortness of Breath</a:t>
            </a:r>
          </a:p>
          <a:p>
            <a:pPr lvl="2">
              <a:buFont typeface="Wingdings" panose="05000000000000000000" pitchFamily="2" charset="2"/>
              <a:buChar char="ü"/>
            </a:pPr>
            <a:r>
              <a:rPr lang="en-US" sz="1100" dirty="0"/>
              <a:t>Sore throat</a:t>
            </a:r>
          </a:p>
          <a:p>
            <a:pPr lvl="2">
              <a:buFont typeface="Wingdings" panose="05000000000000000000" pitchFamily="2" charset="2"/>
              <a:buChar char="ü"/>
            </a:pPr>
            <a:r>
              <a:rPr lang="en-US" sz="1100" dirty="0"/>
              <a:t>Runny nose</a:t>
            </a:r>
          </a:p>
          <a:p>
            <a:pPr lvl="2">
              <a:buFont typeface="Wingdings" panose="05000000000000000000" pitchFamily="2" charset="2"/>
              <a:buChar char="ü"/>
            </a:pPr>
            <a:r>
              <a:rPr lang="en-US" sz="1100" dirty="0"/>
              <a:t>Sneezing</a:t>
            </a:r>
          </a:p>
          <a:p>
            <a:pPr lvl="2">
              <a:buFont typeface="Wingdings" panose="05000000000000000000" pitchFamily="2" charset="2"/>
              <a:buChar char="ü"/>
            </a:pPr>
            <a:r>
              <a:rPr lang="en-US" sz="1100" dirty="0"/>
              <a:t>Post-nasal drip (</a:t>
            </a:r>
            <a:r>
              <a:rPr lang="en-US" sz="1100" dirty="0" err="1"/>
              <a:t>coryza</a:t>
            </a:r>
            <a:r>
              <a:rPr lang="en-US" sz="1100" dirty="0"/>
              <a:t>), loss of smell (anosmia) with or without fever</a:t>
            </a:r>
          </a:p>
          <a:p>
            <a:pPr lvl="1">
              <a:buFont typeface="Wingdings" panose="05000000000000000000" pitchFamily="2" charset="2"/>
              <a:buChar char="ü"/>
            </a:pPr>
            <a:r>
              <a:rPr lang="en-US" sz="1100" dirty="0"/>
              <a:t>AND any of the following:</a:t>
            </a:r>
          </a:p>
          <a:p>
            <a:pPr lvl="2">
              <a:buFont typeface="Wingdings" panose="05000000000000000000" pitchFamily="2" charset="2"/>
              <a:buChar char="ü"/>
            </a:pPr>
            <a:r>
              <a:rPr lang="en-US" sz="1100" dirty="0"/>
              <a:t>Returned from travel to any country or outside of Canada in the last 14 days; OR</a:t>
            </a:r>
          </a:p>
          <a:p>
            <a:pPr lvl="2">
              <a:buFont typeface="Wingdings" panose="05000000000000000000" pitchFamily="2" charset="2"/>
              <a:buChar char="ü"/>
            </a:pPr>
            <a:r>
              <a:rPr lang="en-US" sz="1100" dirty="0"/>
              <a:t>Close contact with a confirmed or probable case of COVID-19; OR</a:t>
            </a:r>
          </a:p>
          <a:p>
            <a:pPr lvl="2">
              <a:buFont typeface="Wingdings" panose="05000000000000000000" pitchFamily="2" charset="2"/>
              <a:buChar char="ü"/>
            </a:pPr>
            <a:r>
              <a:rPr lang="en-US" sz="1100" dirty="0"/>
              <a:t>Close contact with a person with acute respiratory illness who has returned from travel to an impacted area</a:t>
            </a:r>
          </a:p>
          <a:p>
            <a:pPr marL="0" indent="0">
              <a:buNone/>
            </a:pPr>
            <a:r>
              <a:rPr lang="en-US" sz="1100" dirty="0"/>
              <a:t> </a:t>
            </a:r>
            <a:r>
              <a:rPr lang="en-CA" sz="1100" b="1" dirty="0" smtClean="0"/>
              <a:t>Student </a:t>
            </a:r>
            <a:r>
              <a:rPr lang="en-CA" sz="1100" b="1" dirty="0"/>
              <a:t>is to then contact the designated faculty member to discuss the case and get orientation</a:t>
            </a:r>
            <a:endParaRPr lang="en-US" sz="1100" dirty="0"/>
          </a:p>
          <a:p>
            <a:pPr lvl="0"/>
            <a:r>
              <a:rPr lang="en-CA" sz="1100" b="1" dirty="0" smtClean="0"/>
              <a:t>The </a:t>
            </a:r>
            <a:r>
              <a:rPr lang="en-CA" sz="1100" b="1" dirty="0"/>
              <a:t>faculty member decides if the patient needs an appointment in the clinic. Otherwise, the faculty member will provide the patient with prescription and/or </a:t>
            </a:r>
            <a:r>
              <a:rPr lang="en-CA" sz="1100" b="1" dirty="0" smtClean="0"/>
              <a:t>instructions</a:t>
            </a:r>
            <a:endParaRPr lang="en-US" sz="1100" dirty="0"/>
          </a:p>
          <a:p>
            <a:pPr lvl="0"/>
            <a:r>
              <a:rPr lang="en-CA" sz="1100" b="1" dirty="0"/>
              <a:t>If an appointment is required, the Front Desk to be advised via email </a:t>
            </a:r>
            <a:r>
              <a:rPr lang="en-CA" sz="1100" b="1" u="sng" dirty="0">
                <a:hlinkClick r:id="rId2"/>
              </a:rPr>
              <a:t>dentalclinic@dentistry.ubc.ca</a:t>
            </a:r>
            <a:r>
              <a:rPr lang="en-CA" sz="1100" b="1" dirty="0"/>
              <a:t>  the patient’s information, type of appointment required and the amount of time necessary. </a:t>
            </a:r>
            <a:endParaRPr lang="en-US" sz="1100" dirty="0"/>
          </a:p>
        </p:txBody>
      </p:sp>
      <p:sp>
        <p:nvSpPr>
          <p:cNvPr id="2" name="Title 1"/>
          <p:cNvSpPr>
            <a:spLocks noGrp="1"/>
          </p:cNvSpPr>
          <p:nvPr>
            <p:ph type="title"/>
          </p:nvPr>
        </p:nvSpPr>
        <p:spPr/>
        <p:txBody>
          <a:bodyPr>
            <a:normAutofit/>
          </a:bodyPr>
          <a:lstStyle/>
          <a:p>
            <a:r>
              <a:rPr lang="en-US" sz="3600" b="1" dirty="0" smtClean="0"/>
              <a:t>Appointment Booking Flow</a:t>
            </a:r>
            <a:endParaRPr lang="en-US" sz="3600" b="1" dirty="0"/>
          </a:p>
        </p:txBody>
      </p:sp>
      <p:sp>
        <p:nvSpPr>
          <p:cNvPr id="4" name="Slide Number Placeholder 3"/>
          <p:cNvSpPr>
            <a:spLocks noGrp="1"/>
          </p:cNvSpPr>
          <p:nvPr>
            <p:ph type="sldNum" sz="quarter" idx="12"/>
          </p:nvPr>
        </p:nvSpPr>
        <p:spPr/>
        <p:txBody>
          <a:bodyPr/>
          <a:lstStyle/>
          <a:p>
            <a:fld id="{0E5E2B3B-36DF-43D2-964E-5D0735EC1E02}" type="slidenum">
              <a:rPr lang="en-US" smtClean="0"/>
              <a:t>41</a:t>
            </a:fld>
            <a:endParaRPr lang="en-US"/>
          </a:p>
        </p:txBody>
      </p:sp>
    </p:spTree>
    <p:extLst>
      <p:ext uri="{BB962C8B-B14F-4D97-AF65-F5344CB8AC3E}">
        <p14:creationId xmlns:p14="http://schemas.microsoft.com/office/powerpoint/2010/main" val="24840824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562599"/>
          </a:xfrm>
        </p:spPr>
        <p:txBody>
          <a:bodyPr numCol="2">
            <a:normAutofit fontScale="25000" lnSpcReduction="20000"/>
          </a:bodyPr>
          <a:lstStyle/>
          <a:p>
            <a:pPr lvl="1"/>
            <a:r>
              <a:rPr lang="en-CA" sz="4800" b="1" dirty="0" smtClean="0"/>
              <a:t>Direct any requests for appointments to Dr. </a:t>
            </a:r>
            <a:r>
              <a:rPr lang="en-CA" sz="4800" b="1" dirty="0" err="1" smtClean="0"/>
              <a:t>Esteves</a:t>
            </a:r>
            <a:r>
              <a:rPr lang="en-CA" sz="4800" b="1" dirty="0" smtClean="0"/>
              <a:t> first.</a:t>
            </a:r>
          </a:p>
          <a:p>
            <a:pPr lvl="1"/>
            <a:r>
              <a:rPr lang="en-CA" sz="4800" dirty="0" smtClean="0"/>
              <a:t>Provide </a:t>
            </a:r>
            <a:r>
              <a:rPr lang="en-CA" sz="4800" dirty="0"/>
              <a:t>detailed information regarding the appointments scheduled:</a:t>
            </a:r>
            <a:endParaRPr lang="en-US" sz="4800" dirty="0"/>
          </a:p>
          <a:p>
            <a:pPr lvl="2"/>
            <a:r>
              <a:rPr lang="en-CA" sz="4800" i="1" dirty="0">
                <a:solidFill>
                  <a:schemeClr val="accent2"/>
                </a:solidFill>
              </a:rPr>
              <a:t>Tooth or teeth number being treated</a:t>
            </a:r>
            <a:endParaRPr lang="en-US" sz="4800" i="1" dirty="0">
              <a:solidFill>
                <a:schemeClr val="accent2"/>
              </a:solidFill>
            </a:endParaRPr>
          </a:p>
          <a:p>
            <a:pPr lvl="2"/>
            <a:r>
              <a:rPr lang="en-CA" sz="4800" i="1" dirty="0">
                <a:solidFill>
                  <a:schemeClr val="accent2"/>
                </a:solidFill>
              </a:rPr>
              <a:t>Planned procedure, for example: Open and drain 3-5 with sectioning of bridge or complex extraction 1-6</a:t>
            </a:r>
            <a:endParaRPr lang="en-US" sz="4800" i="1" dirty="0">
              <a:solidFill>
                <a:schemeClr val="accent2"/>
              </a:solidFill>
            </a:endParaRPr>
          </a:p>
          <a:p>
            <a:pPr lvl="2"/>
            <a:r>
              <a:rPr lang="en-CA" sz="4800" i="1" dirty="0">
                <a:solidFill>
                  <a:schemeClr val="accent2"/>
                </a:solidFill>
              </a:rPr>
              <a:t>Names of providers and their contact information</a:t>
            </a:r>
            <a:endParaRPr lang="en-US" sz="4800" i="1" dirty="0">
              <a:solidFill>
                <a:schemeClr val="accent2"/>
              </a:solidFill>
            </a:endParaRPr>
          </a:p>
          <a:p>
            <a:pPr lvl="2"/>
            <a:r>
              <a:rPr lang="en-CA" sz="4800" i="1" dirty="0">
                <a:solidFill>
                  <a:schemeClr val="accent2"/>
                </a:solidFill>
              </a:rPr>
              <a:t>Allow extra time for appointments since an examination and x-rays have to be performed, not just treatment</a:t>
            </a:r>
            <a:endParaRPr lang="en-US" sz="4800" i="1" dirty="0">
              <a:solidFill>
                <a:schemeClr val="accent2"/>
              </a:solidFill>
            </a:endParaRPr>
          </a:p>
          <a:p>
            <a:pPr lvl="2"/>
            <a:r>
              <a:rPr lang="en-CA" sz="4600" dirty="0" smtClean="0"/>
              <a:t>Schedule </a:t>
            </a:r>
            <a:r>
              <a:rPr lang="en-CA" sz="4600" dirty="0"/>
              <a:t>appointments as EARLY as possible. </a:t>
            </a:r>
            <a:endParaRPr lang="en-US" sz="4600" dirty="0"/>
          </a:p>
          <a:p>
            <a:pPr lvl="2"/>
            <a:r>
              <a:rPr lang="en-CA" sz="4600" dirty="0"/>
              <a:t>Contact dentist and resident the day before to advise of appointments scheduled</a:t>
            </a:r>
            <a:r>
              <a:rPr lang="en-CA" sz="4600" dirty="0" smtClean="0"/>
              <a:t>.</a:t>
            </a:r>
            <a:endParaRPr lang="en-US" sz="4600" dirty="0" smtClean="0"/>
          </a:p>
          <a:p>
            <a:pPr lvl="2"/>
            <a:r>
              <a:rPr lang="en-US" sz="4400" dirty="0" smtClean="0"/>
              <a:t>Reception Staff should be </a:t>
            </a:r>
            <a:r>
              <a:rPr lang="en-US" sz="4400" dirty="0" smtClean="0">
                <a:solidFill>
                  <a:schemeClr val="tx1"/>
                </a:solidFill>
              </a:rPr>
              <a:t>present at the front desk </a:t>
            </a:r>
            <a:r>
              <a:rPr lang="en-US" sz="4400" dirty="0" smtClean="0"/>
              <a:t>to receive calls and support patient care during business hours.</a:t>
            </a:r>
          </a:p>
          <a:p>
            <a:pPr marL="0" indent="0">
              <a:buNone/>
            </a:pPr>
            <a:endParaRPr lang="en-US" sz="4800" dirty="0" smtClean="0"/>
          </a:p>
          <a:p>
            <a:pPr marL="0" indent="0">
              <a:buNone/>
            </a:pPr>
            <a:r>
              <a:rPr lang="en-US" sz="4800" b="1" dirty="0" smtClean="0"/>
              <a:t>	Contact </a:t>
            </a:r>
            <a:r>
              <a:rPr lang="en-US" sz="4800" b="1" dirty="0"/>
              <a:t>patients, providers and residents before </a:t>
            </a:r>
            <a:r>
              <a:rPr lang="en-US" sz="4800" b="1" dirty="0" smtClean="0"/>
              <a:t>	the </a:t>
            </a:r>
            <a:r>
              <a:rPr lang="en-US" sz="4800" b="1" dirty="0"/>
              <a:t>appointment.</a:t>
            </a:r>
          </a:p>
          <a:p>
            <a:pPr lvl="2"/>
            <a:r>
              <a:rPr lang="en-CA" sz="4400" dirty="0">
                <a:solidFill>
                  <a:srgbClr val="FF0000"/>
                </a:solidFill>
              </a:rPr>
              <a:t>Contact patients the day before to ask health history questions regarding COVID based on screening  form  and to confirm the appointment  Please ask the patient to bring their own mask and to wear it at all times. (6/4/2020)</a:t>
            </a:r>
            <a:endParaRPr lang="en-US" sz="4400" dirty="0">
              <a:solidFill>
                <a:srgbClr val="FF0000"/>
              </a:solidFill>
            </a:endParaRPr>
          </a:p>
          <a:p>
            <a:pPr lvl="2">
              <a:buFont typeface="Wingdings" panose="05000000000000000000" pitchFamily="2" charset="2"/>
              <a:buChar char="ü"/>
            </a:pPr>
            <a:r>
              <a:rPr lang="en-US" sz="4600" i="1" dirty="0"/>
              <a:t>Ask if they have had symptoms or anyone in their household has had these symptoms</a:t>
            </a:r>
          </a:p>
          <a:p>
            <a:pPr lvl="2">
              <a:buFont typeface="Wingdings" panose="05000000000000000000" pitchFamily="2" charset="2"/>
              <a:buChar char="q"/>
            </a:pPr>
            <a:r>
              <a:rPr lang="en-US" sz="4800" i="1" dirty="0" smtClean="0"/>
              <a:t>Cough</a:t>
            </a:r>
            <a:endParaRPr lang="en-US" sz="4800" i="1" dirty="0"/>
          </a:p>
          <a:p>
            <a:pPr lvl="2">
              <a:buFont typeface="Wingdings" panose="05000000000000000000" pitchFamily="2" charset="2"/>
              <a:buChar char="q"/>
            </a:pPr>
            <a:r>
              <a:rPr lang="en-US" sz="4800" i="1" dirty="0"/>
              <a:t>Breathing difficulties or shortness of breath, or at least 2 of these symptoms</a:t>
            </a:r>
          </a:p>
          <a:p>
            <a:pPr lvl="2">
              <a:buFont typeface="Wingdings" panose="05000000000000000000" pitchFamily="2" charset="2"/>
              <a:buChar char="q"/>
            </a:pPr>
            <a:r>
              <a:rPr lang="en-US" sz="4800" i="1" dirty="0"/>
              <a:t>Fever</a:t>
            </a:r>
          </a:p>
          <a:p>
            <a:pPr lvl="2">
              <a:buFont typeface="Wingdings" panose="05000000000000000000" pitchFamily="2" charset="2"/>
              <a:buChar char="q"/>
            </a:pPr>
            <a:r>
              <a:rPr lang="en-US" sz="4800" i="1" dirty="0"/>
              <a:t>Muscle pain</a:t>
            </a:r>
          </a:p>
          <a:p>
            <a:pPr lvl="2">
              <a:buFont typeface="Wingdings" panose="05000000000000000000" pitchFamily="2" charset="2"/>
              <a:buChar char="q"/>
            </a:pPr>
            <a:r>
              <a:rPr lang="en-US" sz="4800" i="1" dirty="0"/>
              <a:t>Headaches in the last 14 days</a:t>
            </a:r>
          </a:p>
          <a:p>
            <a:pPr lvl="2">
              <a:buFont typeface="Wingdings" panose="05000000000000000000" pitchFamily="2" charset="2"/>
              <a:buChar char="q"/>
            </a:pPr>
            <a:r>
              <a:rPr lang="en-US" sz="4800" i="1" dirty="0" smtClean="0"/>
              <a:t>Chills, Repeated </a:t>
            </a:r>
            <a:r>
              <a:rPr lang="en-US" sz="4800" i="1" dirty="0"/>
              <a:t>shaking with </a:t>
            </a:r>
            <a:r>
              <a:rPr lang="en-US" sz="4800" i="1" dirty="0" smtClean="0"/>
              <a:t>chills</a:t>
            </a:r>
          </a:p>
          <a:p>
            <a:pPr lvl="2">
              <a:buFont typeface="Wingdings" panose="05000000000000000000" pitchFamily="2" charset="2"/>
              <a:buChar char="q"/>
            </a:pPr>
            <a:r>
              <a:rPr lang="en-US" sz="4800" i="1" dirty="0" smtClean="0"/>
              <a:t>Runny Nose</a:t>
            </a:r>
          </a:p>
          <a:p>
            <a:pPr lvl="2">
              <a:buFont typeface="Wingdings" panose="05000000000000000000" pitchFamily="2" charset="2"/>
              <a:buChar char="q"/>
            </a:pPr>
            <a:r>
              <a:rPr lang="en-US" sz="4800" i="1" dirty="0" smtClean="0"/>
              <a:t>Sneezing</a:t>
            </a:r>
            <a:endParaRPr lang="en-US" sz="4800" i="1" dirty="0"/>
          </a:p>
          <a:p>
            <a:pPr lvl="2">
              <a:buFont typeface="Wingdings" panose="05000000000000000000" pitchFamily="2" charset="2"/>
              <a:buChar char="q"/>
            </a:pPr>
            <a:r>
              <a:rPr lang="en-US" sz="4800" i="1" dirty="0"/>
              <a:t>Sore </a:t>
            </a:r>
            <a:r>
              <a:rPr lang="en-US" sz="4800" i="1" dirty="0" smtClean="0"/>
              <a:t>throat, New </a:t>
            </a:r>
            <a:r>
              <a:rPr lang="en-US" sz="4800" i="1" dirty="0"/>
              <a:t>loss of taste or </a:t>
            </a:r>
            <a:r>
              <a:rPr lang="en-US" sz="4800" i="1" dirty="0" smtClean="0"/>
              <a:t>smell with or without fever</a:t>
            </a:r>
          </a:p>
          <a:p>
            <a:pPr lvl="1">
              <a:buFont typeface="Wingdings" panose="05000000000000000000" pitchFamily="2" charset="2"/>
              <a:buChar char="ü"/>
            </a:pPr>
            <a:r>
              <a:rPr lang="en-US" sz="4800" i="1" dirty="0" smtClean="0"/>
              <a:t>Or any of the following</a:t>
            </a:r>
            <a:endParaRPr lang="en-US" sz="4800" i="1" dirty="0"/>
          </a:p>
          <a:p>
            <a:pPr lvl="2">
              <a:buFont typeface="Wingdings" panose="05000000000000000000" pitchFamily="2" charset="2"/>
              <a:buChar char="q"/>
            </a:pPr>
            <a:r>
              <a:rPr lang="en-US" sz="4800" i="1" dirty="0"/>
              <a:t>Returned from travel to any country or outside of Canada in the last 14 days; OR</a:t>
            </a:r>
          </a:p>
          <a:p>
            <a:pPr lvl="2">
              <a:buFont typeface="Wingdings" panose="05000000000000000000" pitchFamily="2" charset="2"/>
              <a:buChar char="q"/>
            </a:pPr>
            <a:r>
              <a:rPr lang="en-US" sz="4800" i="1" dirty="0"/>
              <a:t>Close contact with a confirmed or probable case of COVID-19; OR</a:t>
            </a:r>
          </a:p>
          <a:p>
            <a:pPr lvl="2">
              <a:buFont typeface="Wingdings" panose="05000000000000000000" pitchFamily="2" charset="2"/>
              <a:buChar char="q"/>
            </a:pPr>
            <a:r>
              <a:rPr lang="en-US" sz="4800" i="1" dirty="0"/>
              <a:t>Close contact with a person with acute respiratory illness who has returned from travel to an impacted area</a:t>
            </a:r>
          </a:p>
          <a:p>
            <a:pPr lvl="1">
              <a:buFont typeface="Wingdings" panose="05000000000000000000" pitchFamily="2" charset="2"/>
              <a:buChar char="ü"/>
            </a:pPr>
            <a:r>
              <a:rPr lang="en-US" sz="4800" i="1" dirty="0" smtClean="0"/>
              <a:t>Ask </a:t>
            </a:r>
            <a:r>
              <a:rPr lang="en-US" sz="4800" i="1" dirty="0"/>
              <a:t>if they are taking any medication like Tylenol (Acetaminophen), Advil (Ibuprofen) or any NSAID (nonsteroidal anti-inflammatory drug) or Aspirin?</a:t>
            </a:r>
          </a:p>
          <a:p>
            <a:pPr marL="0" indent="0">
              <a:buNone/>
            </a:pPr>
            <a:endParaRPr lang="en-US" dirty="0" smtClean="0"/>
          </a:p>
        </p:txBody>
      </p:sp>
      <p:sp>
        <p:nvSpPr>
          <p:cNvPr id="2" name="Title 1"/>
          <p:cNvSpPr>
            <a:spLocks noGrp="1"/>
          </p:cNvSpPr>
          <p:nvPr>
            <p:ph type="title"/>
          </p:nvPr>
        </p:nvSpPr>
        <p:spPr>
          <a:xfrm>
            <a:off x="457200" y="338328"/>
            <a:ext cx="8229600" cy="728472"/>
          </a:xfrm>
        </p:spPr>
        <p:txBody>
          <a:bodyPr>
            <a:normAutofit/>
          </a:bodyPr>
          <a:lstStyle/>
          <a:p>
            <a:r>
              <a:rPr lang="en-US" sz="3200" b="1" dirty="0" smtClean="0"/>
              <a:t>Reception Duties</a:t>
            </a:r>
            <a:endParaRPr lang="en-US" sz="3200" b="1" dirty="0"/>
          </a:p>
        </p:txBody>
      </p:sp>
      <p:sp>
        <p:nvSpPr>
          <p:cNvPr id="4" name="Slide Number Placeholder 3"/>
          <p:cNvSpPr>
            <a:spLocks noGrp="1"/>
          </p:cNvSpPr>
          <p:nvPr>
            <p:ph type="sldNum" sz="quarter" idx="12"/>
          </p:nvPr>
        </p:nvSpPr>
        <p:spPr/>
        <p:txBody>
          <a:bodyPr/>
          <a:lstStyle/>
          <a:p>
            <a:fld id="{0E5E2B3B-36DF-43D2-964E-5D0735EC1E02}" type="slidenum">
              <a:rPr lang="en-US" smtClean="0"/>
              <a:t>42</a:t>
            </a:fld>
            <a:endParaRPr lang="en-US"/>
          </a:p>
        </p:txBody>
      </p:sp>
    </p:spTree>
    <p:extLst>
      <p:ext uri="{BB962C8B-B14F-4D97-AF65-F5344CB8AC3E}">
        <p14:creationId xmlns:p14="http://schemas.microsoft.com/office/powerpoint/2010/main" val="3202504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766" y="1219200"/>
            <a:ext cx="8665633" cy="5334000"/>
          </a:xfrm>
        </p:spPr>
        <p:txBody>
          <a:bodyPr numCol="2">
            <a:noAutofit/>
          </a:bodyPr>
          <a:lstStyle/>
          <a:p>
            <a:pPr marL="0" indent="0">
              <a:buNone/>
            </a:pPr>
            <a:r>
              <a:rPr lang="en-US" sz="1200" b="1" dirty="0"/>
              <a:t>Contact </a:t>
            </a:r>
            <a:r>
              <a:rPr lang="en-US" sz="1200" b="1" dirty="0" smtClean="0"/>
              <a:t>patients, providers and </a:t>
            </a:r>
            <a:r>
              <a:rPr lang="en-US" sz="1200" b="1" dirty="0"/>
              <a:t>residents before the appointment.</a:t>
            </a:r>
          </a:p>
          <a:p>
            <a:pPr lvl="0"/>
            <a:r>
              <a:rPr lang="en-CA" sz="1200" dirty="0" smtClean="0"/>
              <a:t>Advise </a:t>
            </a:r>
            <a:r>
              <a:rPr lang="en-CA" sz="1200" dirty="0"/>
              <a:t>Faculty provider if patient has COVID concerns and cancel the appointment or refer to another facility as needed</a:t>
            </a:r>
            <a:endParaRPr lang="en-US" sz="1200" dirty="0"/>
          </a:p>
          <a:p>
            <a:pPr lvl="0"/>
            <a:r>
              <a:rPr lang="en-CA" sz="1200" dirty="0"/>
              <a:t>Advise Faculty provider if patient is taking any of the above medications as this will </a:t>
            </a:r>
            <a:r>
              <a:rPr lang="en-CA" sz="1200" dirty="0" smtClean="0"/>
              <a:t>bring </a:t>
            </a:r>
            <a:r>
              <a:rPr lang="en-CA" sz="1200" dirty="0"/>
              <a:t>down </a:t>
            </a:r>
            <a:r>
              <a:rPr lang="en-CA" sz="1200" dirty="0" smtClean="0"/>
              <a:t>fever</a:t>
            </a:r>
            <a:endParaRPr lang="en-US" sz="1200" dirty="0"/>
          </a:p>
          <a:p>
            <a:pPr lvl="0"/>
            <a:r>
              <a:rPr lang="en-CA" sz="1200" dirty="0"/>
              <a:t>Ask patient to bring credit card or bank card to pay by tap and not </a:t>
            </a:r>
            <a:r>
              <a:rPr lang="en-CA" sz="1200" dirty="0" smtClean="0"/>
              <a:t>cash</a:t>
            </a:r>
          </a:p>
          <a:p>
            <a:pPr lvl="0"/>
            <a:r>
              <a:rPr lang="en-CA" sz="1200" dirty="0" smtClean="0">
                <a:solidFill>
                  <a:srgbClr val="FF0000"/>
                </a:solidFill>
              </a:rPr>
              <a:t>Ask patient to bring a minimum of personal items to their appointment (6/4/2020)</a:t>
            </a:r>
            <a:endParaRPr lang="en-US" sz="1200" dirty="0">
              <a:solidFill>
                <a:srgbClr val="FF0000"/>
              </a:solidFill>
            </a:endParaRPr>
          </a:p>
          <a:p>
            <a:pPr lvl="0"/>
            <a:r>
              <a:rPr lang="en-CA" sz="1200" dirty="0"/>
              <a:t>Advise patient of previous treatment balance if </a:t>
            </a:r>
            <a:r>
              <a:rPr lang="en-CA" sz="1200" dirty="0" smtClean="0"/>
              <a:t>any</a:t>
            </a:r>
            <a:endParaRPr lang="en-US" sz="1200" dirty="0"/>
          </a:p>
          <a:p>
            <a:pPr lvl="0"/>
            <a:r>
              <a:rPr lang="en-CA" sz="1200" dirty="0"/>
              <a:t>Remind patient that they will be charged accordingly per DMD or FPC fees</a:t>
            </a:r>
            <a:endParaRPr lang="en-US" sz="1200" dirty="0"/>
          </a:p>
          <a:p>
            <a:pPr lvl="0"/>
            <a:r>
              <a:rPr lang="en-CA" sz="1200" dirty="0"/>
              <a:t>Advise patient to call in when they arrive - inquire whether they are taking their car or transit and if they have mobility issues…</a:t>
            </a:r>
            <a:endParaRPr lang="en-US" sz="1200" dirty="0"/>
          </a:p>
          <a:p>
            <a:pPr lvl="0"/>
            <a:r>
              <a:rPr lang="en-CA" sz="1200" dirty="0"/>
              <a:t>Advise patient to sit in their car while waiting for appointment as it is recommended to only have one patient in the reception area at this time.</a:t>
            </a:r>
            <a:endParaRPr lang="en-US" sz="1200" dirty="0"/>
          </a:p>
          <a:p>
            <a:pPr lvl="0"/>
            <a:r>
              <a:rPr lang="en-CA" sz="1200" dirty="0"/>
              <a:t>Direct patient who take transit or has mobility issues to specific waiting area if prior appointment is running late or if they are early and are uncomfortable waiting outside </a:t>
            </a:r>
            <a:endParaRPr lang="en-CA" sz="1200" dirty="0" smtClean="0"/>
          </a:p>
          <a:p>
            <a:pPr lvl="0"/>
            <a:r>
              <a:rPr lang="en-CA" sz="1200" dirty="0" smtClean="0"/>
              <a:t>Call </a:t>
            </a:r>
            <a:r>
              <a:rPr lang="en-CA" sz="1200" dirty="0"/>
              <a:t>patient to ask them to come to the entrance at time of appointment</a:t>
            </a:r>
            <a:endParaRPr lang="en-US" sz="1200" dirty="0"/>
          </a:p>
          <a:p>
            <a:pPr lvl="0"/>
            <a:endParaRPr lang="en-CA" sz="1200" dirty="0" smtClean="0"/>
          </a:p>
          <a:p>
            <a:pPr lvl="0"/>
            <a:endParaRPr lang="en-CA" sz="1200" dirty="0"/>
          </a:p>
          <a:p>
            <a:pPr lvl="0"/>
            <a:endParaRPr lang="en-CA" sz="1200" dirty="0" smtClean="0"/>
          </a:p>
          <a:p>
            <a:pPr lvl="0"/>
            <a:endParaRPr lang="en-CA" sz="1200" dirty="0"/>
          </a:p>
          <a:p>
            <a:pPr lvl="0"/>
            <a:r>
              <a:rPr lang="en-CA" sz="1200" dirty="0" smtClean="0"/>
              <a:t>Call </a:t>
            </a:r>
            <a:r>
              <a:rPr lang="en-CA" sz="1200" dirty="0"/>
              <a:t>patient to advise if provider is running late, and inform patient of possibility of appointment running late beforehand (cite unknown elements since all appointments are emergency visits)</a:t>
            </a:r>
            <a:endParaRPr lang="en-US" sz="1200" dirty="0"/>
          </a:p>
          <a:p>
            <a:pPr lvl="0"/>
            <a:r>
              <a:rPr lang="en-CA" sz="1200" dirty="0"/>
              <a:t>Advise </a:t>
            </a:r>
            <a:r>
              <a:rPr lang="en-CA" sz="1200" dirty="0" smtClean="0"/>
              <a:t>patient paid parking is available under the building (UBC parking changes effective 5/4/2020)</a:t>
            </a:r>
            <a:endParaRPr lang="en-US" sz="1200" dirty="0"/>
          </a:p>
          <a:p>
            <a:pPr lvl="0"/>
            <a:r>
              <a:rPr lang="en-CA" sz="1200" dirty="0"/>
              <a:t>Advise patient to phone and inform the clinic if they will be late and that they may have to reschedule if they are </a:t>
            </a:r>
            <a:r>
              <a:rPr lang="en-CA" sz="1200" dirty="0" smtClean="0"/>
              <a:t>late</a:t>
            </a:r>
          </a:p>
          <a:p>
            <a:r>
              <a:rPr lang="en-US" sz="1200" dirty="0"/>
              <a:t>Process treatment fees and report to any concerns to Dr. </a:t>
            </a:r>
            <a:r>
              <a:rPr lang="en-US" sz="1200" dirty="0" err="1"/>
              <a:t>Esteves</a:t>
            </a:r>
            <a:r>
              <a:rPr lang="en-US" sz="1200" dirty="0"/>
              <a:t>.</a:t>
            </a:r>
          </a:p>
          <a:p>
            <a:pPr lvl="1"/>
            <a:r>
              <a:rPr lang="en-CA" sz="1200" dirty="0"/>
              <a:t>Inform Dr. </a:t>
            </a:r>
            <a:r>
              <a:rPr lang="en-CA" sz="1200" dirty="0" err="1"/>
              <a:t>Esteves</a:t>
            </a:r>
            <a:r>
              <a:rPr lang="en-CA" sz="1200" dirty="0"/>
              <a:t> if an urgent care patient has an outstanding balance before the visit. </a:t>
            </a:r>
            <a:endParaRPr lang="en-US" sz="1200" dirty="0"/>
          </a:p>
          <a:p>
            <a:pPr lvl="1"/>
            <a:r>
              <a:rPr lang="en-CA" sz="1200" dirty="0"/>
              <a:t>All patients from the programs will be charged fees of the program.</a:t>
            </a:r>
            <a:endParaRPr lang="en-US" sz="1200" dirty="0"/>
          </a:p>
          <a:p>
            <a:pPr lvl="1"/>
            <a:r>
              <a:rPr lang="en-CA" sz="1200" dirty="0"/>
              <a:t>Familiarity with treatment codes is helpful, however:</a:t>
            </a:r>
            <a:endParaRPr lang="en-US" sz="1200" dirty="0"/>
          </a:p>
          <a:p>
            <a:pPr lvl="2"/>
            <a:r>
              <a:rPr lang="en-CA" sz="1200" dirty="0"/>
              <a:t>If treatment is not posted immediately, receptionist can phone patient regarding fees</a:t>
            </a:r>
            <a:endParaRPr lang="en-US" sz="1200" dirty="0"/>
          </a:p>
          <a:p>
            <a:pPr lvl="2"/>
            <a:r>
              <a:rPr lang="en-CA" sz="1200" dirty="0"/>
              <a:t>Refer to Dr. </a:t>
            </a:r>
            <a:r>
              <a:rPr lang="en-CA" sz="1200" dirty="0" err="1"/>
              <a:t>Esteves</a:t>
            </a:r>
            <a:r>
              <a:rPr lang="en-CA" sz="1200" dirty="0"/>
              <a:t> if concerns with treatment codes</a:t>
            </a:r>
            <a:endParaRPr lang="en-US" sz="1200" dirty="0"/>
          </a:p>
          <a:p>
            <a:pPr lvl="2"/>
            <a:r>
              <a:rPr lang="en-CA" sz="1200" dirty="0"/>
              <a:t>Dr. Esteves can assess if emergency has been caused by ongoing treatment and if this will affect fees to be charged to the patient </a:t>
            </a:r>
            <a:endParaRPr lang="en-US" sz="1200" dirty="0"/>
          </a:p>
        </p:txBody>
      </p:sp>
      <p:sp>
        <p:nvSpPr>
          <p:cNvPr id="2" name="Title 1"/>
          <p:cNvSpPr>
            <a:spLocks noGrp="1"/>
          </p:cNvSpPr>
          <p:nvPr>
            <p:ph type="title"/>
          </p:nvPr>
        </p:nvSpPr>
        <p:spPr>
          <a:xfrm>
            <a:off x="533400" y="457200"/>
            <a:ext cx="8153400" cy="838200"/>
          </a:xfrm>
        </p:spPr>
        <p:txBody>
          <a:bodyPr>
            <a:normAutofit/>
          </a:bodyPr>
          <a:lstStyle/>
          <a:p>
            <a:r>
              <a:rPr lang="en-US" sz="3200" b="1" dirty="0" smtClean="0"/>
              <a:t>Reception Duties (Continued)</a:t>
            </a:r>
            <a:endParaRPr lang="en-US" sz="3200" b="1" dirty="0"/>
          </a:p>
        </p:txBody>
      </p:sp>
      <p:sp>
        <p:nvSpPr>
          <p:cNvPr id="4" name="Slide Number Placeholder 3"/>
          <p:cNvSpPr>
            <a:spLocks noGrp="1"/>
          </p:cNvSpPr>
          <p:nvPr>
            <p:ph type="sldNum" sz="quarter" idx="12"/>
          </p:nvPr>
        </p:nvSpPr>
        <p:spPr/>
        <p:txBody>
          <a:bodyPr/>
          <a:lstStyle/>
          <a:p>
            <a:fld id="{0E5E2B3B-36DF-43D2-964E-5D0735EC1E02}" type="slidenum">
              <a:rPr lang="en-US" smtClean="0"/>
              <a:t>43</a:t>
            </a:fld>
            <a:endParaRPr lang="en-US"/>
          </a:p>
        </p:txBody>
      </p:sp>
    </p:spTree>
    <p:extLst>
      <p:ext uri="{BB962C8B-B14F-4D97-AF65-F5344CB8AC3E}">
        <p14:creationId xmlns:p14="http://schemas.microsoft.com/office/powerpoint/2010/main" val="4200166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4419600" cy="4038600"/>
          </a:xfrm>
        </p:spPr>
        <p:txBody>
          <a:bodyPr>
            <a:normAutofit lnSpcReduction="10000"/>
          </a:bodyPr>
          <a:lstStyle/>
          <a:p>
            <a:pPr marL="0" indent="0">
              <a:buNone/>
            </a:pPr>
            <a:r>
              <a:rPr lang="en-US" sz="1600" dirty="0" smtClean="0"/>
              <a:t>Disinfect and prepare enclosed </a:t>
            </a:r>
            <a:r>
              <a:rPr lang="en-US" sz="1600" dirty="0" err="1" smtClean="0"/>
              <a:t>operatories</a:t>
            </a:r>
            <a:r>
              <a:rPr lang="en-US" sz="1600" dirty="0" smtClean="0"/>
              <a:t>. See photos for examples of closed operatory set-up.</a:t>
            </a:r>
          </a:p>
          <a:p>
            <a:r>
              <a:rPr lang="en-US" sz="1600" dirty="0"/>
              <a:t>Use large </a:t>
            </a:r>
            <a:r>
              <a:rPr lang="en-US" sz="1600" dirty="0" err="1"/>
              <a:t>overgloves</a:t>
            </a:r>
            <a:r>
              <a:rPr lang="en-US" sz="1600" dirty="0"/>
              <a:t> to cover </a:t>
            </a:r>
            <a:r>
              <a:rPr lang="en-US" sz="1600" dirty="0" smtClean="0"/>
              <a:t>mouse and the </a:t>
            </a:r>
            <a:r>
              <a:rPr lang="en-US" sz="1600" dirty="0"/>
              <a:t>two wall fixtures.</a:t>
            </a:r>
          </a:p>
          <a:p>
            <a:r>
              <a:rPr lang="en-US" sz="1600" dirty="0"/>
              <a:t>Use x-ray barrier bag to cover the two monitors, the keyboard, the phone and x-ray head.</a:t>
            </a:r>
          </a:p>
          <a:p>
            <a:r>
              <a:rPr lang="en-US" sz="1600" dirty="0"/>
              <a:t>Use dental chair barriers to cover operator chair, patient chair, kidney table and microscope</a:t>
            </a:r>
            <a:r>
              <a:rPr lang="en-US" sz="1600" dirty="0" smtClean="0"/>
              <a:t>.</a:t>
            </a:r>
          </a:p>
          <a:p>
            <a:r>
              <a:rPr lang="en-US" sz="1600" dirty="0" smtClean="0">
                <a:solidFill>
                  <a:schemeClr val="accent2"/>
                </a:solidFill>
              </a:rPr>
              <a:t>Use chair cover (not </a:t>
            </a:r>
            <a:r>
              <a:rPr lang="en-US" sz="1600" dirty="0" err="1" smtClean="0">
                <a:solidFill>
                  <a:schemeClr val="accent2"/>
                </a:solidFill>
              </a:rPr>
              <a:t>steridrapes</a:t>
            </a:r>
            <a:r>
              <a:rPr lang="en-US" sz="1600" dirty="0" smtClean="0">
                <a:solidFill>
                  <a:schemeClr val="accent2"/>
                </a:solidFill>
              </a:rPr>
              <a:t>) to cover </a:t>
            </a:r>
            <a:r>
              <a:rPr lang="en-US" sz="1600" dirty="0" err="1" smtClean="0">
                <a:solidFill>
                  <a:schemeClr val="accent2"/>
                </a:solidFill>
              </a:rPr>
              <a:t>handpiece</a:t>
            </a:r>
            <a:r>
              <a:rPr lang="en-US" sz="1600" dirty="0" smtClean="0">
                <a:solidFill>
                  <a:schemeClr val="accent2"/>
                </a:solidFill>
              </a:rPr>
              <a:t> unit. </a:t>
            </a:r>
            <a:r>
              <a:rPr lang="en-US" sz="1600" dirty="0" err="1" smtClean="0">
                <a:solidFill>
                  <a:schemeClr val="accent2"/>
                </a:solidFill>
              </a:rPr>
              <a:t>Steridrapes</a:t>
            </a:r>
            <a:r>
              <a:rPr lang="en-US" sz="1600" dirty="0" smtClean="0">
                <a:solidFill>
                  <a:schemeClr val="accent2"/>
                </a:solidFill>
              </a:rPr>
              <a:t> have been removed from the PPE cart.</a:t>
            </a:r>
          </a:p>
          <a:p>
            <a:r>
              <a:rPr lang="en-US" sz="1600" dirty="0" smtClean="0"/>
              <a:t>Cover garbage opening on counter</a:t>
            </a:r>
          </a:p>
          <a:p>
            <a:r>
              <a:rPr lang="en-US" sz="1600" dirty="0" smtClean="0"/>
              <a:t>Put lined biohazard bag into operatory.</a:t>
            </a:r>
            <a:endParaRPr lang="en-US" sz="1600" dirty="0"/>
          </a:p>
          <a:p>
            <a:pPr marL="0" indent="0">
              <a:buNone/>
            </a:pPr>
            <a:endParaRPr lang="en-US" dirty="0"/>
          </a:p>
        </p:txBody>
      </p:sp>
      <p:sp>
        <p:nvSpPr>
          <p:cNvPr id="2" name="Title 1"/>
          <p:cNvSpPr>
            <a:spLocks noGrp="1"/>
          </p:cNvSpPr>
          <p:nvPr>
            <p:ph type="title"/>
          </p:nvPr>
        </p:nvSpPr>
        <p:spPr>
          <a:xfrm>
            <a:off x="533400" y="533400"/>
            <a:ext cx="8229600" cy="1066800"/>
          </a:xfrm>
        </p:spPr>
        <p:txBody>
          <a:bodyPr>
            <a:normAutofit fontScale="90000"/>
          </a:bodyPr>
          <a:lstStyle/>
          <a:p>
            <a:r>
              <a:rPr lang="en-US" dirty="0" smtClean="0"/>
              <a:t/>
            </a:r>
            <a:br>
              <a:rPr lang="en-US" dirty="0" smtClean="0"/>
            </a:br>
            <a:r>
              <a:rPr lang="en-US" sz="3600" b="1" dirty="0" smtClean="0">
                <a:solidFill>
                  <a:schemeClr val="bg1"/>
                </a:solidFill>
              </a:rPr>
              <a:t>Preparation of </a:t>
            </a:r>
            <a:r>
              <a:rPr lang="en-US" sz="3600" b="1" dirty="0" err="1" smtClean="0">
                <a:solidFill>
                  <a:schemeClr val="bg1"/>
                </a:solidFill>
              </a:rPr>
              <a:t>Operatories</a:t>
            </a:r>
            <a:endParaRPr lang="en-US" sz="3600" b="1" dirty="0">
              <a:solidFill>
                <a:schemeClr val="bg1"/>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rot="10800000">
            <a:off x="4953000" y="2743200"/>
            <a:ext cx="3693951" cy="3124200"/>
          </a:xfrm>
          <a:prstGeom prst="rect">
            <a:avLst/>
          </a:prstGeom>
        </p:spPr>
      </p:pic>
      <p:sp>
        <p:nvSpPr>
          <p:cNvPr id="5" name="Title 1"/>
          <p:cNvSpPr txBox="1">
            <a:spLocks/>
          </p:cNvSpPr>
          <p:nvPr/>
        </p:nvSpPr>
        <p:spPr>
          <a:xfrm>
            <a:off x="798352" y="3810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smtClean="0"/>
              <a:t>Clinic Operations and Protocol</a:t>
            </a:r>
            <a:endParaRPr lang="en-US" sz="3200" b="1" dirty="0"/>
          </a:p>
        </p:txBody>
      </p:sp>
      <p:sp>
        <p:nvSpPr>
          <p:cNvPr id="6" name="Slide Number Placeholder 5"/>
          <p:cNvSpPr>
            <a:spLocks noGrp="1"/>
          </p:cNvSpPr>
          <p:nvPr>
            <p:ph type="sldNum" sz="quarter" idx="12"/>
          </p:nvPr>
        </p:nvSpPr>
        <p:spPr/>
        <p:txBody>
          <a:bodyPr/>
          <a:lstStyle/>
          <a:p>
            <a:fld id="{0E5E2B3B-36DF-43D2-964E-5D0735EC1E02}" type="slidenum">
              <a:rPr lang="en-US" smtClean="0"/>
              <a:t>44</a:t>
            </a:fld>
            <a:endParaRPr lang="en-US"/>
          </a:p>
        </p:txBody>
      </p:sp>
    </p:spTree>
    <p:extLst>
      <p:ext uri="{BB962C8B-B14F-4D97-AF65-F5344CB8AC3E}">
        <p14:creationId xmlns:p14="http://schemas.microsoft.com/office/powerpoint/2010/main" val="42384298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rot="10800000">
            <a:off x="360402" y="1066800"/>
            <a:ext cx="4211599" cy="2605735"/>
          </a:xfrm>
          <a:prstGeom prst="rect">
            <a:avLst/>
          </a:prstGeom>
        </p:spPr>
      </p:pic>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rot="10800000">
            <a:off x="4662615" y="1066798"/>
            <a:ext cx="3873844" cy="2605736"/>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rot="10800000">
            <a:off x="381000" y="3810000"/>
            <a:ext cx="4191001" cy="2743200"/>
          </a:xfrm>
          <a:prstGeom prst="rect">
            <a:avLst/>
          </a:prstGeom>
        </p:spPr>
      </p:pic>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rot="10800000">
            <a:off x="4662615" y="3810001"/>
            <a:ext cx="3873844" cy="2776151"/>
          </a:xfrm>
          <a:prstGeom prst="rect">
            <a:avLst/>
          </a:prstGeom>
        </p:spPr>
      </p:pic>
      <p:sp>
        <p:nvSpPr>
          <p:cNvPr id="6" name="Title 1"/>
          <p:cNvSpPr txBox="1">
            <a:spLocks/>
          </p:cNvSpPr>
          <p:nvPr/>
        </p:nvSpPr>
        <p:spPr>
          <a:xfrm>
            <a:off x="428368" y="304800"/>
            <a:ext cx="8229600" cy="702029"/>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dirty="0" smtClean="0">
                <a:solidFill>
                  <a:schemeClr val="bg1"/>
                </a:solidFill>
              </a:rPr>
              <a:t>Preparation of </a:t>
            </a:r>
            <a:r>
              <a:rPr lang="en-US" sz="3200" b="1" dirty="0" err="1" smtClean="0">
                <a:solidFill>
                  <a:schemeClr val="bg1"/>
                </a:solidFill>
              </a:rPr>
              <a:t>Operatories</a:t>
            </a:r>
            <a:endParaRPr lang="en-US" sz="3200" b="1" dirty="0">
              <a:solidFill>
                <a:schemeClr val="bg1"/>
              </a:solidFill>
            </a:endParaRPr>
          </a:p>
        </p:txBody>
      </p:sp>
      <p:sp>
        <p:nvSpPr>
          <p:cNvPr id="7" name="TextBox 6"/>
          <p:cNvSpPr txBox="1"/>
          <p:nvPr/>
        </p:nvSpPr>
        <p:spPr>
          <a:xfrm>
            <a:off x="2492976" y="5867400"/>
            <a:ext cx="1869423" cy="553998"/>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sz="1000" dirty="0" smtClean="0">
                <a:solidFill>
                  <a:schemeClr val="tx1"/>
                </a:solidFill>
              </a:rPr>
              <a:t>Do not use </a:t>
            </a:r>
            <a:r>
              <a:rPr lang="en-US" sz="1000" dirty="0" err="1" smtClean="0">
                <a:solidFill>
                  <a:schemeClr val="tx1"/>
                </a:solidFill>
              </a:rPr>
              <a:t>steridrape</a:t>
            </a:r>
            <a:endParaRPr lang="en-US" sz="1000" dirty="0" smtClean="0">
              <a:solidFill>
                <a:schemeClr val="tx1"/>
              </a:solidFill>
            </a:endParaRPr>
          </a:p>
          <a:p>
            <a:r>
              <a:rPr lang="en-US" sz="1000" dirty="0" smtClean="0">
                <a:solidFill>
                  <a:schemeClr val="tx1"/>
                </a:solidFill>
              </a:rPr>
              <a:t>Instead use chair cover barrier</a:t>
            </a:r>
          </a:p>
          <a:p>
            <a:r>
              <a:rPr lang="en-US" sz="1000" dirty="0">
                <a:solidFill>
                  <a:schemeClr val="tx1"/>
                </a:solidFill>
              </a:rPr>
              <a:t>t</a:t>
            </a:r>
            <a:r>
              <a:rPr lang="en-US" sz="1000" dirty="0" smtClean="0">
                <a:solidFill>
                  <a:schemeClr val="tx1"/>
                </a:solidFill>
              </a:rPr>
              <a:t>o cover </a:t>
            </a:r>
            <a:r>
              <a:rPr lang="en-US" sz="1000" dirty="0" err="1" smtClean="0">
                <a:solidFill>
                  <a:schemeClr val="tx1"/>
                </a:solidFill>
              </a:rPr>
              <a:t>handpiece</a:t>
            </a:r>
            <a:r>
              <a:rPr lang="en-US" sz="1000" dirty="0" smtClean="0">
                <a:solidFill>
                  <a:schemeClr val="tx1"/>
                </a:solidFill>
              </a:rPr>
              <a:t> unit</a:t>
            </a:r>
            <a:endParaRPr lang="en-US" sz="1000" dirty="0">
              <a:solidFill>
                <a:schemeClr val="tx1"/>
              </a:solidFill>
            </a:endParaRPr>
          </a:p>
        </p:txBody>
      </p:sp>
      <p:sp>
        <p:nvSpPr>
          <p:cNvPr id="8" name="Slide Number Placeholder 7"/>
          <p:cNvSpPr>
            <a:spLocks noGrp="1"/>
          </p:cNvSpPr>
          <p:nvPr>
            <p:ph type="sldNum" sz="quarter" idx="12"/>
          </p:nvPr>
        </p:nvSpPr>
        <p:spPr/>
        <p:txBody>
          <a:bodyPr/>
          <a:lstStyle/>
          <a:p>
            <a:fld id="{0E5E2B3B-36DF-43D2-964E-5D0735EC1E02}" type="slidenum">
              <a:rPr lang="en-US" smtClean="0"/>
              <a:t>45</a:t>
            </a:fld>
            <a:endParaRPr lang="en-US"/>
          </a:p>
        </p:txBody>
      </p:sp>
    </p:spTree>
    <p:extLst>
      <p:ext uri="{BB962C8B-B14F-4D97-AF65-F5344CB8AC3E}">
        <p14:creationId xmlns:p14="http://schemas.microsoft.com/office/powerpoint/2010/main" val="33521642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Sundries and Supply Carts</a:t>
            </a:r>
            <a:br>
              <a:rPr lang="en-US" sz="3200" b="1" dirty="0" smtClean="0"/>
            </a:br>
            <a:r>
              <a:rPr lang="en-US" sz="3200" b="1" dirty="0" smtClean="0"/>
              <a:t>Prepare and stock; replenish as items taken</a:t>
            </a:r>
            <a:endParaRPr lang="en-US" sz="3200" b="1" dirty="0"/>
          </a:p>
        </p:txBody>
      </p:sp>
      <p:sp>
        <p:nvSpPr>
          <p:cNvPr id="3" name="Text Placeholder 2"/>
          <p:cNvSpPr>
            <a:spLocks noGrp="1"/>
          </p:cNvSpPr>
          <p:nvPr>
            <p:ph type="body" idx="1"/>
          </p:nvPr>
        </p:nvSpPr>
        <p:spPr>
          <a:xfrm>
            <a:off x="609600" y="1752600"/>
            <a:ext cx="3822192" cy="639762"/>
          </a:xfrm>
        </p:spPr>
        <p:txBody>
          <a:bodyPr/>
          <a:lstStyle/>
          <a:p>
            <a:r>
              <a:rPr lang="en-US" dirty="0" smtClean="0"/>
              <a:t>Infection Control Cart</a:t>
            </a:r>
            <a:endParaRPr lang="en-US" dirty="0"/>
          </a:p>
        </p:txBody>
      </p:sp>
      <p:sp>
        <p:nvSpPr>
          <p:cNvPr id="5" name="Content Placeholder 4"/>
          <p:cNvSpPr>
            <a:spLocks noGrp="1"/>
          </p:cNvSpPr>
          <p:nvPr>
            <p:ph sz="half" idx="2"/>
          </p:nvPr>
        </p:nvSpPr>
        <p:spPr>
          <a:xfrm>
            <a:off x="677332" y="2590800"/>
            <a:ext cx="3820055" cy="3535363"/>
          </a:xfrm>
        </p:spPr>
        <p:txBody>
          <a:bodyPr>
            <a:normAutofit fontScale="70000" lnSpcReduction="20000"/>
          </a:bodyPr>
          <a:lstStyle/>
          <a:p>
            <a:r>
              <a:rPr lang="en-US" dirty="0"/>
              <a:t>Chair covers</a:t>
            </a:r>
          </a:p>
          <a:p>
            <a:r>
              <a:rPr lang="en-US" dirty="0"/>
              <a:t>X-ray bags</a:t>
            </a:r>
          </a:p>
          <a:p>
            <a:r>
              <a:rPr lang="en-US" dirty="0"/>
              <a:t>Foil</a:t>
            </a:r>
          </a:p>
          <a:p>
            <a:r>
              <a:rPr lang="en-US" dirty="0" smtClean="0"/>
              <a:t>Patient </a:t>
            </a:r>
            <a:r>
              <a:rPr lang="en-US" dirty="0"/>
              <a:t>packs</a:t>
            </a:r>
          </a:p>
          <a:p>
            <a:r>
              <a:rPr lang="en-US" dirty="0"/>
              <a:t>Blue barrier film rolls</a:t>
            </a:r>
          </a:p>
          <a:p>
            <a:r>
              <a:rPr lang="en-US" dirty="0"/>
              <a:t>Large </a:t>
            </a:r>
            <a:r>
              <a:rPr lang="en-US" dirty="0" err="1"/>
              <a:t>overgloves</a:t>
            </a:r>
            <a:endParaRPr lang="en-US" dirty="0"/>
          </a:p>
          <a:p>
            <a:r>
              <a:rPr lang="en-US" dirty="0"/>
              <a:t>Paper bags</a:t>
            </a:r>
          </a:p>
          <a:p>
            <a:r>
              <a:rPr lang="en-US" dirty="0" err="1"/>
              <a:t>Optim</a:t>
            </a:r>
            <a:r>
              <a:rPr lang="en-US" dirty="0"/>
              <a:t> wipes</a:t>
            </a:r>
          </a:p>
          <a:p>
            <a:r>
              <a:rPr lang="en-US" dirty="0" err="1"/>
              <a:t>Cavicide</a:t>
            </a:r>
            <a:r>
              <a:rPr lang="en-US" dirty="0"/>
              <a:t> spray</a:t>
            </a:r>
          </a:p>
          <a:p>
            <a:r>
              <a:rPr lang="en-US" dirty="0"/>
              <a:t>Masking tape</a:t>
            </a:r>
          </a:p>
          <a:p>
            <a:r>
              <a:rPr lang="en-US" dirty="0"/>
              <a:t>Scissors</a:t>
            </a:r>
          </a:p>
          <a:p>
            <a:r>
              <a:rPr lang="en-US" dirty="0" err="1"/>
              <a:t>Preprocedural</a:t>
            </a:r>
            <a:r>
              <a:rPr lang="en-US" dirty="0"/>
              <a:t> </a:t>
            </a:r>
            <a:r>
              <a:rPr lang="en-US" dirty="0" smtClean="0"/>
              <a:t>rinse </a:t>
            </a:r>
            <a:endParaRPr lang="en-US" dirty="0"/>
          </a:p>
          <a:p>
            <a:r>
              <a:rPr lang="en-US" dirty="0" err="1"/>
              <a:t>Tempodot</a:t>
            </a:r>
            <a:r>
              <a:rPr lang="en-US" dirty="0"/>
              <a:t> or digital thermometer</a:t>
            </a:r>
          </a:p>
          <a:p>
            <a:r>
              <a:rPr lang="en-US" dirty="0"/>
              <a:t>Patient drapes</a:t>
            </a:r>
          </a:p>
          <a:p>
            <a:r>
              <a:rPr lang="en-US" dirty="0"/>
              <a:t>Disposable bib chains</a:t>
            </a:r>
          </a:p>
          <a:p>
            <a:r>
              <a:rPr lang="en-US" dirty="0"/>
              <a:t>Safety glasses</a:t>
            </a:r>
          </a:p>
          <a:p>
            <a:pPr marL="0" indent="0">
              <a:buNone/>
            </a:pPr>
            <a:endParaRPr lang="en-US" dirty="0"/>
          </a:p>
        </p:txBody>
      </p:sp>
      <p:sp>
        <p:nvSpPr>
          <p:cNvPr id="4" name="Text Placeholder 3"/>
          <p:cNvSpPr>
            <a:spLocks noGrp="1"/>
          </p:cNvSpPr>
          <p:nvPr>
            <p:ph type="body" sz="quarter" idx="3"/>
          </p:nvPr>
        </p:nvSpPr>
        <p:spPr>
          <a:xfrm>
            <a:off x="4572000" y="1676400"/>
            <a:ext cx="3822192" cy="639762"/>
          </a:xfrm>
        </p:spPr>
        <p:txBody>
          <a:bodyPr/>
          <a:lstStyle/>
          <a:p>
            <a:r>
              <a:rPr lang="en-US" dirty="0" smtClean="0"/>
              <a:t>PPE Cart</a:t>
            </a:r>
            <a:endParaRPr lang="en-US" dirty="0"/>
          </a:p>
        </p:txBody>
      </p:sp>
      <p:sp>
        <p:nvSpPr>
          <p:cNvPr id="6" name="Content Placeholder 5"/>
          <p:cNvSpPr>
            <a:spLocks noGrp="1"/>
          </p:cNvSpPr>
          <p:nvPr>
            <p:ph sz="quarter" idx="4"/>
          </p:nvPr>
        </p:nvSpPr>
        <p:spPr>
          <a:xfrm>
            <a:off x="4645025" y="2590800"/>
            <a:ext cx="3822192" cy="3535363"/>
          </a:xfrm>
        </p:spPr>
        <p:txBody>
          <a:bodyPr>
            <a:normAutofit/>
          </a:bodyPr>
          <a:lstStyle/>
          <a:p>
            <a:r>
              <a:rPr lang="en-US" sz="1400" dirty="0"/>
              <a:t>White gowns (Impervious gowns) </a:t>
            </a:r>
            <a:endParaRPr lang="en-US" sz="1400" dirty="0" smtClean="0"/>
          </a:p>
          <a:p>
            <a:r>
              <a:rPr lang="en-US" sz="1400" dirty="0" smtClean="0"/>
              <a:t>Yellow fluid resistant gowns – </a:t>
            </a:r>
            <a:r>
              <a:rPr lang="en-US" sz="1400" dirty="0" err="1" smtClean="0"/>
              <a:t>reg</a:t>
            </a:r>
            <a:r>
              <a:rPr lang="en-US" sz="1400" dirty="0" smtClean="0"/>
              <a:t> and </a:t>
            </a:r>
            <a:r>
              <a:rPr lang="en-US" sz="1400" dirty="0" err="1" smtClean="0"/>
              <a:t>xlarge</a:t>
            </a:r>
            <a:endParaRPr lang="en-US" sz="1400" dirty="0" smtClean="0"/>
          </a:p>
          <a:p>
            <a:r>
              <a:rPr lang="en-US" sz="1400" dirty="0" smtClean="0"/>
              <a:t>Disposable </a:t>
            </a:r>
            <a:r>
              <a:rPr lang="en-US" sz="1400" dirty="0" err="1" smtClean="0"/>
              <a:t>faceshields</a:t>
            </a:r>
            <a:r>
              <a:rPr lang="en-US" sz="1400" dirty="0" smtClean="0"/>
              <a:t> </a:t>
            </a:r>
          </a:p>
          <a:p>
            <a:r>
              <a:rPr lang="en-US" sz="1400" dirty="0" err="1" smtClean="0"/>
              <a:t>Nonlatex</a:t>
            </a:r>
            <a:r>
              <a:rPr lang="en-US" sz="1400" dirty="0" smtClean="0"/>
              <a:t> </a:t>
            </a:r>
            <a:r>
              <a:rPr lang="en-US" sz="1400" dirty="0"/>
              <a:t>gloves – small, medium and large</a:t>
            </a:r>
          </a:p>
          <a:p>
            <a:r>
              <a:rPr lang="en-US" sz="1400" dirty="0"/>
              <a:t>Bouffant hair caps</a:t>
            </a:r>
          </a:p>
          <a:p>
            <a:r>
              <a:rPr lang="en-US" sz="1400" dirty="0"/>
              <a:t>Level 3 </a:t>
            </a:r>
            <a:r>
              <a:rPr lang="en-US" sz="1400" dirty="0" err="1" smtClean="0"/>
              <a:t>fogshield</a:t>
            </a:r>
            <a:r>
              <a:rPr lang="en-US" sz="1400" dirty="0" smtClean="0"/>
              <a:t> </a:t>
            </a:r>
            <a:r>
              <a:rPr lang="en-US" sz="1400" dirty="0"/>
              <a:t>masks</a:t>
            </a:r>
          </a:p>
          <a:p>
            <a:r>
              <a:rPr lang="en-US" sz="1400" dirty="0" err="1"/>
              <a:t>Optim</a:t>
            </a:r>
            <a:r>
              <a:rPr lang="en-US" sz="1400" dirty="0"/>
              <a:t> wipes</a:t>
            </a:r>
          </a:p>
          <a:p>
            <a:r>
              <a:rPr lang="en-US" sz="1400" dirty="0"/>
              <a:t>Chair Covers</a:t>
            </a:r>
          </a:p>
          <a:p>
            <a:r>
              <a:rPr lang="en-US" sz="1400" dirty="0"/>
              <a:t>Shoe Covers</a:t>
            </a:r>
          </a:p>
          <a:p>
            <a:pPr marL="0" indent="0">
              <a:buNone/>
            </a:pPr>
            <a:endParaRPr lang="en-US" dirty="0"/>
          </a:p>
        </p:txBody>
      </p:sp>
      <p:sp>
        <p:nvSpPr>
          <p:cNvPr id="7" name="Slide Number Placeholder 6"/>
          <p:cNvSpPr>
            <a:spLocks noGrp="1"/>
          </p:cNvSpPr>
          <p:nvPr>
            <p:ph type="sldNum" sz="quarter" idx="12"/>
          </p:nvPr>
        </p:nvSpPr>
        <p:spPr/>
        <p:txBody>
          <a:bodyPr/>
          <a:lstStyle/>
          <a:p>
            <a:fld id="{0E5E2B3B-36DF-43D2-964E-5D0735EC1E02}" type="slidenum">
              <a:rPr lang="en-US" smtClean="0"/>
              <a:t>46</a:t>
            </a:fld>
            <a:endParaRPr lang="en-US"/>
          </a:p>
        </p:txBody>
      </p:sp>
    </p:spTree>
    <p:extLst>
      <p:ext uri="{BB962C8B-B14F-4D97-AF65-F5344CB8AC3E}">
        <p14:creationId xmlns:p14="http://schemas.microsoft.com/office/powerpoint/2010/main" val="15132727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Sundries and Supply Carts</a:t>
            </a:r>
            <a:br>
              <a:rPr lang="en-US" sz="3600" b="1" dirty="0"/>
            </a:br>
            <a:r>
              <a:rPr lang="en-US" sz="3600" b="1" dirty="0"/>
              <a:t>Prepare and stock; replenish as items </a:t>
            </a:r>
            <a:r>
              <a:rPr lang="en-US" sz="3600" b="1" dirty="0" smtClean="0"/>
              <a:t>taken</a:t>
            </a:r>
            <a:endParaRPr lang="en-US" sz="3600" b="1" dirty="0"/>
          </a:p>
        </p:txBody>
      </p:sp>
      <p:sp>
        <p:nvSpPr>
          <p:cNvPr id="3" name="Text Placeholder 2"/>
          <p:cNvSpPr>
            <a:spLocks noGrp="1"/>
          </p:cNvSpPr>
          <p:nvPr>
            <p:ph type="body" idx="1"/>
          </p:nvPr>
        </p:nvSpPr>
        <p:spPr>
          <a:xfrm>
            <a:off x="609600" y="1524000"/>
            <a:ext cx="3822192" cy="639762"/>
          </a:xfrm>
        </p:spPr>
        <p:txBody>
          <a:bodyPr/>
          <a:lstStyle/>
          <a:p>
            <a:r>
              <a:rPr lang="en-US" dirty="0" smtClean="0"/>
              <a:t>General &amp; Pros</a:t>
            </a:r>
            <a:endParaRPr lang="en-US" dirty="0"/>
          </a:p>
        </p:txBody>
      </p:sp>
      <p:sp>
        <p:nvSpPr>
          <p:cNvPr id="5" name="Content Placeholder 4"/>
          <p:cNvSpPr>
            <a:spLocks noGrp="1"/>
          </p:cNvSpPr>
          <p:nvPr>
            <p:ph sz="half" idx="2"/>
          </p:nvPr>
        </p:nvSpPr>
        <p:spPr>
          <a:xfrm>
            <a:off x="457200" y="2286000"/>
            <a:ext cx="4040188" cy="3921920"/>
          </a:xfrm>
        </p:spPr>
        <p:txBody>
          <a:bodyPr>
            <a:normAutofit fontScale="25000" lnSpcReduction="20000"/>
          </a:bodyPr>
          <a:lstStyle/>
          <a:p>
            <a:r>
              <a:rPr lang="en-US" sz="4800" dirty="0"/>
              <a:t>Exam kit</a:t>
            </a:r>
          </a:p>
          <a:p>
            <a:r>
              <a:rPr lang="en-US" sz="4800" dirty="0"/>
              <a:t>Basket with prescription pads, pens, note paper</a:t>
            </a:r>
          </a:p>
          <a:p>
            <a:r>
              <a:rPr lang="en-US" sz="4800" dirty="0"/>
              <a:t>Basket with separate mirrors, explorers, cotton pliers, hand mirrors</a:t>
            </a:r>
          </a:p>
          <a:p>
            <a:r>
              <a:rPr lang="en-US" sz="4800" dirty="0"/>
              <a:t>Endo ice</a:t>
            </a:r>
          </a:p>
          <a:p>
            <a:r>
              <a:rPr lang="en-US" sz="4800" dirty="0"/>
              <a:t>Floss</a:t>
            </a:r>
          </a:p>
          <a:p>
            <a:r>
              <a:rPr lang="en-US" sz="4800" dirty="0"/>
              <a:t>Occlude</a:t>
            </a:r>
          </a:p>
          <a:p>
            <a:r>
              <a:rPr lang="en-US" sz="4800" dirty="0"/>
              <a:t>Vaseline</a:t>
            </a:r>
          </a:p>
          <a:p>
            <a:r>
              <a:rPr lang="en-US" sz="4800" dirty="0"/>
              <a:t>Mixing pads</a:t>
            </a:r>
          </a:p>
          <a:p>
            <a:r>
              <a:rPr lang="en-US" sz="4800" dirty="0"/>
              <a:t>2x2s</a:t>
            </a:r>
          </a:p>
          <a:p>
            <a:r>
              <a:rPr lang="en-US" sz="4800" dirty="0"/>
              <a:t>Cotton tip applicator</a:t>
            </a:r>
          </a:p>
          <a:p>
            <a:r>
              <a:rPr lang="en-US" sz="4800" dirty="0"/>
              <a:t>Articulation paper and forceps</a:t>
            </a:r>
          </a:p>
          <a:p>
            <a:r>
              <a:rPr lang="en-US" sz="4800" dirty="0"/>
              <a:t>Tooth </a:t>
            </a:r>
            <a:r>
              <a:rPr lang="en-US" sz="4800" dirty="0" err="1" smtClean="0"/>
              <a:t>Slooth</a:t>
            </a:r>
            <a:endParaRPr lang="en-US" sz="4800" dirty="0"/>
          </a:p>
          <a:p>
            <a:r>
              <a:rPr lang="en-US" sz="4800" dirty="0"/>
              <a:t>Resto </a:t>
            </a:r>
            <a:r>
              <a:rPr lang="en-US" sz="4800" dirty="0" err="1"/>
              <a:t>handpiece</a:t>
            </a:r>
            <a:r>
              <a:rPr lang="en-US" sz="4800" dirty="0"/>
              <a:t> kits</a:t>
            </a:r>
          </a:p>
          <a:p>
            <a:r>
              <a:rPr lang="en-US" sz="4800" dirty="0"/>
              <a:t>Straight </a:t>
            </a:r>
            <a:r>
              <a:rPr lang="en-US" sz="4800" dirty="0" err="1" smtClean="0"/>
              <a:t>handpiece</a:t>
            </a:r>
            <a:endParaRPr lang="en-US" sz="4800" dirty="0" smtClean="0"/>
          </a:p>
          <a:p>
            <a:r>
              <a:rPr lang="en-US" sz="4800" dirty="0" smtClean="0"/>
              <a:t>Electric </a:t>
            </a:r>
            <a:r>
              <a:rPr lang="en-US" sz="4800" dirty="0" err="1" smtClean="0"/>
              <a:t>handpiece</a:t>
            </a:r>
            <a:endParaRPr lang="en-US" sz="4800" dirty="0"/>
          </a:p>
          <a:p>
            <a:r>
              <a:rPr lang="en-US" sz="4800" dirty="0"/>
              <a:t>Acrylic adjustment blocks</a:t>
            </a:r>
          </a:p>
          <a:p>
            <a:r>
              <a:rPr lang="en-US" sz="4800" dirty="0"/>
              <a:t>Resto bur blocks</a:t>
            </a:r>
          </a:p>
          <a:p>
            <a:r>
              <a:rPr lang="en-US" sz="4800" dirty="0"/>
              <a:t>Composite finish bur blocks</a:t>
            </a:r>
          </a:p>
          <a:p>
            <a:r>
              <a:rPr lang="en-US" sz="4800" dirty="0"/>
              <a:t>Removable appliance kit</a:t>
            </a:r>
          </a:p>
          <a:p>
            <a:r>
              <a:rPr lang="en-US" sz="4800" dirty="0"/>
              <a:t>3 BP monitors</a:t>
            </a:r>
          </a:p>
          <a:p>
            <a:r>
              <a:rPr lang="en-US" sz="4800" dirty="0"/>
              <a:t>Clip board and paper</a:t>
            </a:r>
          </a:p>
          <a:p>
            <a:pPr marL="0" indent="0">
              <a:buNone/>
            </a:pPr>
            <a:endParaRPr lang="en-US" dirty="0"/>
          </a:p>
        </p:txBody>
      </p:sp>
      <p:sp>
        <p:nvSpPr>
          <p:cNvPr id="4" name="Text Placeholder 3"/>
          <p:cNvSpPr>
            <a:spLocks noGrp="1"/>
          </p:cNvSpPr>
          <p:nvPr>
            <p:ph type="body" sz="quarter" idx="3"/>
          </p:nvPr>
        </p:nvSpPr>
        <p:spPr>
          <a:xfrm>
            <a:off x="4648202" y="1524000"/>
            <a:ext cx="3822192" cy="639762"/>
          </a:xfrm>
        </p:spPr>
        <p:txBody>
          <a:bodyPr/>
          <a:lstStyle/>
          <a:p>
            <a:r>
              <a:rPr lang="en-US" dirty="0" smtClean="0"/>
              <a:t>X-ray Cart</a:t>
            </a:r>
            <a:endParaRPr lang="en-US" dirty="0"/>
          </a:p>
        </p:txBody>
      </p:sp>
      <p:sp>
        <p:nvSpPr>
          <p:cNvPr id="6" name="Content Placeholder 5"/>
          <p:cNvSpPr>
            <a:spLocks noGrp="1"/>
          </p:cNvSpPr>
          <p:nvPr>
            <p:ph sz="quarter" idx="4"/>
          </p:nvPr>
        </p:nvSpPr>
        <p:spPr>
          <a:xfrm>
            <a:off x="4724401" y="2209800"/>
            <a:ext cx="4041775" cy="1295400"/>
          </a:xfrm>
        </p:spPr>
        <p:txBody>
          <a:bodyPr>
            <a:normAutofit fontScale="92500" lnSpcReduction="20000"/>
          </a:bodyPr>
          <a:lstStyle/>
          <a:p>
            <a:r>
              <a:rPr lang="en-US" sz="1400" dirty="0"/>
              <a:t>Lead apron</a:t>
            </a:r>
          </a:p>
          <a:p>
            <a:r>
              <a:rPr lang="en-US" sz="1400" dirty="0"/>
              <a:t>PSPs Size 1 and 2s</a:t>
            </a:r>
          </a:p>
          <a:p>
            <a:r>
              <a:rPr lang="en-US" sz="1400" dirty="0"/>
              <a:t>RINNS – anterior, posterior and endo</a:t>
            </a:r>
          </a:p>
          <a:p>
            <a:r>
              <a:rPr lang="en-US" sz="1400" dirty="0"/>
              <a:t>Snap-A-Ray</a:t>
            </a:r>
          </a:p>
          <a:p>
            <a:r>
              <a:rPr lang="en-US" sz="1400" dirty="0"/>
              <a:t>Bite Wing </a:t>
            </a:r>
            <a:r>
              <a:rPr lang="en-US" sz="1400" dirty="0" smtClean="0"/>
              <a:t>Tabs</a:t>
            </a:r>
          </a:p>
          <a:p>
            <a:r>
              <a:rPr lang="en-US" sz="1400" dirty="0" smtClean="0"/>
              <a:t>CCD sensors</a:t>
            </a:r>
            <a:endParaRPr lang="en-US" sz="1400" dirty="0"/>
          </a:p>
          <a:p>
            <a:pPr marL="0" indent="0">
              <a:buNone/>
            </a:pPr>
            <a:endParaRPr lang="en-US" dirty="0"/>
          </a:p>
        </p:txBody>
      </p:sp>
      <p:sp>
        <p:nvSpPr>
          <p:cNvPr id="8" name="Text Placeholder 3"/>
          <p:cNvSpPr txBox="1">
            <a:spLocks/>
          </p:cNvSpPr>
          <p:nvPr/>
        </p:nvSpPr>
        <p:spPr>
          <a:xfrm>
            <a:off x="4648202" y="3810001"/>
            <a:ext cx="4041775" cy="654843"/>
          </a:xfrm>
          <a:prstGeom prst="rect">
            <a:avLst/>
          </a:prstGeom>
        </p:spPr>
        <p:txBody>
          <a:bodyPr vert="horz" lIns="45720" tIns="0" rIns="45720" bIns="0" anchor="ctr">
            <a:normAutofit/>
          </a:bodyPr>
          <a:lstStyle>
            <a:lvl1pPr marL="0" indent="0" algn="l" rtl="0" eaLnBrk="1" latinLnBrk="0" hangingPunct="1">
              <a:spcBef>
                <a:spcPct val="20000"/>
              </a:spcBef>
              <a:buClr>
                <a:schemeClr val="accent3"/>
              </a:buClr>
              <a:buSzPct val="95000"/>
              <a:buFont typeface="Wingdings 2"/>
              <a:buNone/>
              <a:defRPr kumimoji="0" sz="2400" b="1" kern="1200" cap="none" baseline="0">
                <a:solidFill>
                  <a:schemeClr val="tx2"/>
                </a:solidFill>
                <a:effectLst/>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2000" b="1"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800" b="1"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600" b="1"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600" b="1"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r>
              <a:rPr lang="en-US" b="0" dirty="0" smtClean="0"/>
              <a:t>Special Needs </a:t>
            </a:r>
            <a:r>
              <a:rPr lang="en-US" sz="1100" dirty="0" smtClean="0"/>
              <a:t>(</a:t>
            </a:r>
            <a:r>
              <a:rPr lang="en-US" sz="1100" b="0" dirty="0" smtClean="0"/>
              <a:t>June 4, 2020)</a:t>
            </a:r>
            <a:endParaRPr lang="en-US" sz="1100" b="0" dirty="0"/>
          </a:p>
        </p:txBody>
      </p:sp>
      <p:sp>
        <p:nvSpPr>
          <p:cNvPr id="9" name="Content Placeholder 5"/>
          <p:cNvSpPr txBox="1">
            <a:spLocks/>
          </p:cNvSpPr>
          <p:nvPr/>
        </p:nvSpPr>
        <p:spPr>
          <a:xfrm>
            <a:off x="4724402" y="4419600"/>
            <a:ext cx="4041775" cy="762000"/>
          </a:xfrm>
          <a:prstGeom prst="rect">
            <a:avLst/>
          </a:prstGeom>
        </p:spPr>
        <p:txBody>
          <a:bodyPr vert="horz" tIns="0">
            <a:noAutofit/>
          </a:bodyPr>
          <a:lstStyle>
            <a:lvl1pPr marL="274320" indent="-274320" algn="l" rtl="0" eaLnBrk="1" latinLnBrk="0" hangingPunct="1">
              <a:spcBef>
                <a:spcPct val="20000"/>
              </a:spcBef>
              <a:buClr>
                <a:schemeClr val="accent3"/>
              </a:buClr>
              <a:buSzPct val="95000"/>
              <a:buFont typeface="Wingdings 2"/>
              <a:buChar char=""/>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0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18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6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1300" dirty="0" smtClean="0"/>
              <a:t>Provide customization if requested by provider as this will support a more efficient and faster treatment for the patient</a:t>
            </a:r>
            <a:endParaRPr lang="en-US" sz="1300" dirty="0"/>
          </a:p>
        </p:txBody>
      </p:sp>
      <p:sp>
        <p:nvSpPr>
          <p:cNvPr id="7" name="Slide Number Placeholder 6"/>
          <p:cNvSpPr>
            <a:spLocks noGrp="1"/>
          </p:cNvSpPr>
          <p:nvPr>
            <p:ph type="sldNum" sz="quarter" idx="12"/>
          </p:nvPr>
        </p:nvSpPr>
        <p:spPr/>
        <p:txBody>
          <a:bodyPr/>
          <a:lstStyle/>
          <a:p>
            <a:fld id="{0E5E2B3B-36DF-43D2-964E-5D0735EC1E02}" type="slidenum">
              <a:rPr lang="en-US" smtClean="0"/>
              <a:t>47</a:t>
            </a:fld>
            <a:endParaRPr lang="en-US"/>
          </a:p>
        </p:txBody>
      </p:sp>
    </p:spTree>
    <p:extLst>
      <p:ext uri="{BB962C8B-B14F-4D97-AF65-F5344CB8AC3E}">
        <p14:creationId xmlns:p14="http://schemas.microsoft.com/office/powerpoint/2010/main" val="18465188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normAutofit fontScale="90000"/>
          </a:bodyPr>
          <a:lstStyle/>
          <a:p>
            <a:r>
              <a:rPr lang="en-US" sz="3600" b="1" dirty="0"/>
              <a:t>Sundries and Supply Carts</a:t>
            </a:r>
            <a:br>
              <a:rPr lang="en-US" sz="3600" b="1" dirty="0"/>
            </a:br>
            <a:r>
              <a:rPr lang="en-US" sz="3600" b="1" dirty="0"/>
              <a:t>Prepare and stock; replenish as items </a:t>
            </a:r>
            <a:r>
              <a:rPr lang="en-US" sz="3600" b="1" dirty="0" smtClean="0"/>
              <a:t>taken</a:t>
            </a:r>
            <a:endParaRPr lang="en-US" dirty="0">
              <a:solidFill>
                <a:schemeClr val="bg1"/>
              </a:solidFill>
            </a:endParaRPr>
          </a:p>
        </p:txBody>
      </p:sp>
      <p:sp>
        <p:nvSpPr>
          <p:cNvPr id="3" name="Text Placeholder 2"/>
          <p:cNvSpPr>
            <a:spLocks noGrp="1"/>
          </p:cNvSpPr>
          <p:nvPr>
            <p:ph type="body" idx="1"/>
          </p:nvPr>
        </p:nvSpPr>
        <p:spPr>
          <a:xfrm>
            <a:off x="533400" y="1295400"/>
            <a:ext cx="7924800" cy="762000"/>
          </a:xfrm>
        </p:spPr>
        <p:txBody>
          <a:bodyPr>
            <a:normAutofit lnSpcReduction="10000"/>
          </a:bodyPr>
          <a:lstStyle/>
          <a:p>
            <a:r>
              <a:rPr lang="en-US" dirty="0" smtClean="0"/>
              <a:t>Oral Surgery &amp; Periodontics </a:t>
            </a:r>
          </a:p>
          <a:p>
            <a:r>
              <a:rPr lang="en-US" sz="1800" b="0" dirty="0" smtClean="0"/>
              <a:t>*Please note Oral Surgery carts are unlocked if supplies are needed – 5/6/2020</a:t>
            </a:r>
            <a:endParaRPr lang="en-US" sz="1800" b="0" dirty="0"/>
          </a:p>
        </p:txBody>
      </p:sp>
      <p:sp>
        <p:nvSpPr>
          <p:cNvPr id="5" name="Content Placeholder 4"/>
          <p:cNvSpPr>
            <a:spLocks noGrp="1"/>
          </p:cNvSpPr>
          <p:nvPr>
            <p:ph sz="half" idx="2"/>
          </p:nvPr>
        </p:nvSpPr>
        <p:spPr>
          <a:xfrm>
            <a:off x="457201" y="1981200"/>
            <a:ext cx="4040188" cy="4419600"/>
          </a:xfrm>
        </p:spPr>
        <p:txBody>
          <a:bodyPr>
            <a:noAutofit/>
          </a:bodyPr>
          <a:lstStyle/>
          <a:p>
            <a:r>
              <a:rPr lang="en-US" sz="1400" dirty="0"/>
              <a:t>Surgical consent forms and postop forms</a:t>
            </a:r>
          </a:p>
          <a:p>
            <a:r>
              <a:rPr lang="en-US" sz="1400" dirty="0"/>
              <a:t>OS trays</a:t>
            </a:r>
          </a:p>
          <a:p>
            <a:r>
              <a:rPr lang="en-US" sz="1400" dirty="0" err="1"/>
              <a:t>Perio</a:t>
            </a:r>
            <a:r>
              <a:rPr lang="en-US" sz="1400" dirty="0"/>
              <a:t> Abscess Tray</a:t>
            </a:r>
          </a:p>
          <a:p>
            <a:r>
              <a:rPr lang="en-US" sz="1400" dirty="0"/>
              <a:t>Electric </a:t>
            </a:r>
            <a:r>
              <a:rPr lang="en-US" sz="1400" dirty="0" err="1"/>
              <a:t>handpiece</a:t>
            </a:r>
            <a:endParaRPr lang="en-US" sz="1400" dirty="0"/>
          </a:p>
          <a:p>
            <a:r>
              <a:rPr lang="en-US" sz="1400" dirty="0"/>
              <a:t>Surgical </a:t>
            </a:r>
            <a:r>
              <a:rPr lang="en-US" sz="1400" dirty="0" err="1"/>
              <a:t>handpiece</a:t>
            </a:r>
            <a:r>
              <a:rPr lang="en-US" sz="1400" dirty="0"/>
              <a:t> with coupler and burs/white hose barriers</a:t>
            </a:r>
          </a:p>
          <a:p>
            <a:r>
              <a:rPr lang="en-US" sz="1400" dirty="0"/>
              <a:t>Anesthetic syringe</a:t>
            </a:r>
          </a:p>
          <a:p>
            <a:r>
              <a:rPr lang="en-US" sz="1400" dirty="0"/>
              <a:t>Saline with metal cups</a:t>
            </a:r>
          </a:p>
          <a:p>
            <a:r>
              <a:rPr lang="en-US" sz="1400" dirty="0" err="1"/>
              <a:t>Monoject</a:t>
            </a:r>
            <a:r>
              <a:rPr lang="en-US" sz="1400" dirty="0"/>
              <a:t> syringes</a:t>
            </a:r>
          </a:p>
          <a:p>
            <a:r>
              <a:rPr lang="en-US" sz="1400" dirty="0"/>
              <a:t>Blade handles + 15 blades</a:t>
            </a:r>
          </a:p>
          <a:p>
            <a:r>
              <a:rPr lang="en-US" sz="1400" dirty="0"/>
              <a:t>3-0 gut suture</a:t>
            </a:r>
          </a:p>
          <a:p>
            <a:r>
              <a:rPr lang="en-US" sz="1400" dirty="0"/>
              <a:t>Surgical suction</a:t>
            </a:r>
          </a:p>
          <a:p>
            <a:r>
              <a:rPr lang="en-US" sz="1400" dirty="0"/>
              <a:t>Periosteal elevator</a:t>
            </a:r>
          </a:p>
          <a:p>
            <a:r>
              <a:rPr lang="en-US" sz="1400" dirty="0"/>
              <a:t>Surgical curette</a:t>
            </a:r>
          </a:p>
          <a:p>
            <a:r>
              <a:rPr lang="en-US" sz="1400" dirty="0"/>
              <a:t>Miscellaneous scalers</a:t>
            </a:r>
          </a:p>
          <a:p>
            <a:r>
              <a:rPr lang="en-US" sz="1400" dirty="0"/>
              <a:t>Root tip picks</a:t>
            </a:r>
          </a:p>
          <a:p>
            <a:r>
              <a:rPr lang="en-US" sz="1400" dirty="0"/>
              <a:t>Straight </a:t>
            </a:r>
            <a:r>
              <a:rPr lang="en-US" sz="1400" dirty="0" smtClean="0"/>
              <a:t>elevator</a:t>
            </a:r>
            <a:endParaRPr lang="en-US" sz="1400" dirty="0"/>
          </a:p>
        </p:txBody>
      </p:sp>
      <p:sp>
        <p:nvSpPr>
          <p:cNvPr id="6" name="Content Placeholder 5"/>
          <p:cNvSpPr>
            <a:spLocks noGrp="1"/>
          </p:cNvSpPr>
          <p:nvPr>
            <p:ph sz="quarter" idx="4"/>
          </p:nvPr>
        </p:nvSpPr>
        <p:spPr>
          <a:xfrm>
            <a:off x="4648202" y="1981200"/>
            <a:ext cx="4041775" cy="4419600"/>
          </a:xfrm>
        </p:spPr>
        <p:txBody>
          <a:bodyPr>
            <a:normAutofit/>
          </a:bodyPr>
          <a:lstStyle/>
          <a:p>
            <a:pPr lvl="0">
              <a:buClr>
                <a:srgbClr val="0BD0D9"/>
              </a:buClr>
            </a:pPr>
            <a:r>
              <a:rPr lang="en-US" sz="1400" dirty="0">
                <a:solidFill>
                  <a:prstClr val="black"/>
                </a:solidFill>
              </a:rPr>
              <a:t>Potts</a:t>
            </a:r>
          </a:p>
          <a:p>
            <a:pPr lvl="0">
              <a:buClr>
                <a:srgbClr val="0BD0D9"/>
              </a:buClr>
            </a:pPr>
            <a:r>
              <a:rPr lang="en-US" sz="1400" dirty="0" err="1">
                <a:solidFill>
                  <a:prstClr val="black"/>
                </a:solidFill>
              </a:rPr>
              <a:t>Cryers</a:t>
            </a:r>
            <a:r>
              <a:rPr lang="en-US" sz="1400" dirty="0">
                <a:solidFill>
                  <a:prstClr val="black"/>
                </a:solidFill>
              </a:rPr>
              <a:t> </a:t>
            </a:r>
          </a:p>
          <a:p>
            <a:pPr lvl="0">
              <a:buClr>
                <a:srgbClr val="0BD0D9"/>
              </a:buClr>
            </a:pPr>
            <a:r>
              <a:rPr lang="en-US" sz="1400" dirty="0">
                <a:solidFill>
                  <a:prstClr val="black"/>
                </a:solidFill>
              </a:rPr>
              <a:t>Miscellaneous forceps</a:t>
            </a:r>
          </a:p>
          <a:p>
            <a:pPr lvl="0">
              <a:buClr>
                <a:srgbClr val="0BD0D9"/>
              </a:buClr>
            </a:pPr>
            <a:r>
              <a:rPr lang="en-US" sz="1400" dirty="0">
                <a:solidFill>
                  <a:prstClr val="black"/>
                </a:solidFill>
              </a:rPr>
              <a:t>Bite blocks</a:t>
            </a:r>
          </a:p>
          <a:p>
            <a:pPr lvl="0">
              <a:buClr>
                <a:srgbClr val="0BD0D9"/>
              </a:buClr>
            </a:pPr>
            <a:r>
              <a:rPr lang="en-US" sz="1400" dirty="0">
                <a:solidFill>
                  <a:prstClr val="black"/>
                </a:solidFill>
              </a:rPr>
              <a:t>Suction tubing</a:t>
            </a:r>
          </a:p>
          <a:p>
            <a:pPr lvl="0">
              <a:buClr>
                <a:srgbClr val="0BD0D9"/>
              </a:buClr>
            </a:pPr>
            <a:r>
              <a:rPr lang="en-US" sz="1400" dirty="0">
                <a:solidFill>
                  <a:prstClr val="black"/>
                </a:solidFill>
              </a:rPr>
              <a:t>Scissors</a:t>
            </a:r>
          </a:p>
          <a:p>
            <a:pPr lvl="0">
              <a:buClr>
                <a:srgbClr val="0BD0D9"/>
              </a:buClr>
            </a:pPr>
            <a:r>
              <a:rPr lang="en-US" sz="1400" dirty="0">
                <a:solidFill>
                  <a:prstClr val="black"/>
                </a:solidFill>
              </a:rPr>
              <a:t>Needle drivers</a:t>
            </a:r>
          </a:p>
          <a:p>
            <a:pPr lvl="0">
              <a:buClr>
                <a:srgbClr val="0BD0D9"/>
              </a:buClr>
            </a:pPr>
            <a:r>
              <a:rPr lang="en-US" sz="1400" dirty="0">
                <a:solidFill>
                  <a:prstClr val="black"/>
                </a:solidFill>
              </a:rPr>
              <a:t>Dry socket paste</a:t>
            </a:r>
          </a:p>
          <a:p>
            <a:pPr lvl="0">
              <a:buClr>
                <a:srgbClr val="0BD0D9"/>
              </a:buClr>
            </a:pPr>
            <a:r>
              <a:rPr lang="en-US" sz="1400" dirty="0">
                <a:solidFill>
                  <a:prstClr val="black"/>
                </a:solidFill>
              </a:rPr>
              <a:t>Paper mixing pad and spatula</a:t>
            </a:r>
          </a:p>
          <a:p>
            <a:pPr lvl="0">
              <a:buClr>
                <a:srgbClr val="0BD0D9"/>
              </a:buClr>
            </a:pPr>
            <a:r>
              <a:rPr lang="en-US" sz="1400" dirty="0" err="1">
                <a:solidFill>
                  <a:prstClr val="black"/>
                </a:solidFill>
              </a:rPr>
              <a:t>Gelfoam</a:t>
            </a:r>
            <a:endParaRPr lang="en-US" sz="1400" dirty="0">
              <a:solidFill>
                <a:prstClr val="black"/>
              </a:solidFill>
            </a:endParaRPr>
          </a:p>
          <a:p>
            <a:pPr lvl="0">
              <a:buClr>
                <a:srgbClr val="0BD0D9"/>
              </a:buClr>
            </a:pPr>
            <a:r>
              <a:rPr lang="en-US" sz="1400" dirty="0" err="1">
                <a:solidFill>
                  <a:prstClr val="black"/>
                </a:solidFill>
              </a:rPr>
              <a:t>Surgicel</a:t>
            </a:r>
            <a:endParaRPr lang="en-US" sz="1400" dirty="0">
              <a:solidFill>
                <a:prstClr val="black"/>
              </a:solidFill>
            </a:endParaRPr>
          </a:p>
          <a:p>
            <a:pPr lvl="0">
              <a:buClr>
                <a:srgbClr val="0BD0D9"/>
              </a:buClr>
            </a:pPr>
            <a:r>
              <a:rPr lang="en-US" sz="1400" dirty="0">
                <a:solidFill>
                  <a:prstClr val="black"/>
                </a:solidFill>
              </a:rPr>
              <a:t>Bite blocks</a:t>
            </a:r>
          </a:p>
          <a:p>
            <a:pPr lvl="0">
              <a:buClr>
                <a:srgbClr val="0BD0D9"/>
              </a:buClr>
            </a:pPr>
            <a:r>
              <a:rPr lang="en-US" sz="1400" dirty="0">
                <a:solidFill>
                  <a:prstClr val="black"/>
                </a:solidFill>
              </a:rPr>
              <a:t>Sterile 2x2 gauze</a:t>
            </a:r>
          </a:p>
          <a:p>
            <a:pPr lvl="0">
              <a:buClr>
                <a:srgbClr val="0BD0D9"/>
              </a:buClr>
            </a:pPr>
            <a:r>
              <a:rPr lang="en-US" sz="1400" dirty="0" err="1" smtClean="0">
                <a:solidFill>
                  <a:prstClr val="black"/>
                </a:solidFill>
              </a:rPr>
              <a:t>Paroex</a:t>
            </a:r>
            <a:endParaRPr lang="en-US" sz="1400" dirty="0" smtClean="0">
              <a:solidFill>
                <a:prstClr val="black"/>
              </a:solidFill>
            </a:endParaRPr>
          </a:p>
          <a:p>
            <a:pPr lvl="0">
              <a:buClr>
                <a:srgbClr val="0BD0D9"/>
              </a:buClr>
            </a:pPr>
            <a:r>
              <a:rPr lang="en-US" sz="1400" dirty="0" smtClean="0">
                <a:solidFill>
                  <a:schemeClr val="accent2"/>
                </a:solidFill>
              </a:rPr>
              <a:t>Extra long surgical burs – added 5/8/2020</a:t>
            </a:r>
            <a:endParaRPr lang="en-US" sz="1400" dirty="0">
              <a:solidFill>
                <a:schemeClr val="accent2"/>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0E5E2B3B-36DF-43D2-964E-5D0735EC1E02}" type="slidenum">
              <a:rPr lang="en-US" smtClean="0"/>
              <a:t>48</a:t>
            </a:fld>
            <a:endParaRPr lang="en-US"/>
          </a:p>
        </p:txBody>
      </p:sp>
    </p:spTree>
    <p:extLst>
      <p:ext uri="{BB962C8B-B14F-4D97-AF65-F5344CB8AC3E}">
        <p14:creationId xmlns:p14="http://schemas.microsoft.com/office/powerpoint/2010/main" val="2950134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304800"/>
            <a:ext cx="8229600" cy="1143000"/>
          </a:xfrm>
        </p:spPr>
        <p:txBody>
          <a:bodyPr>
            <a:normAutofit fontScale="90000"/>
          </a:bodyPr>
          <a:lstStyle/>
          <a:p>
            <a:r>
              <a:rPr lang="en-US" sz="3600" b="1" dirty="0"/>
              <a:t>Sundries and Supply Carts</a:t>
            </a:r>
            <a:br>
              <a:rPr lang="en-US" sz="3600" b="1" dirty="0"/>
            </a:br>
            <a:r>
              <a:rPr lang="en-US" sz="3600" b="1" dirty="0"/>
              <a:t>Prepare and stock; replenish as items </a:t>
            </a:r>
            <a:r>
              <a:rPr lang="en-US" sz="3600" b="1" dirty="0" smtClean="0"/>
              <a:t>taken</a:t>
            </a:r>
            <a:endParaRPr lang="en-US" dirty="0">
              <a:solidFill>
                <a:schemeClr val="bg1"/>
              </a:solidFill>
            </a:endParaRPr>
          </a:p>
        </p:txBody>
      </p:sp>
      <p:sp>
        <p:nvSpPr>
          <p:cNvPr id="3" name="Text Placeholder 2"/>
          <p:cNvSpPr>
            <a:spLocks noGrp="1"/>
          </p:cNvSpPr>
          <p:nvPr>
            <p:ph type="body" idx="1"/>
          </p:nvPr>
        </p:nvSpPr>
        <p:spPr>
          <a:xfrm>
            <a:off x="533400" y="1371600"/>
            <a:ext cx="8077200" cy="609600"/>
          </a:xfrm>
        </p:spPr>
        <p:txBody>
          <a:bodyPr/>
          <a:lstStyle/>
          <a:p>
            <a:r>
              <a:rPr lang="en-US" dirty="0" smtClean="0"/>
              <a:t>Endodontics</a:t>
            </a:r>
            <a:r>
              <a:rPr lang="en-US" sz="1800" dirty="0" smtClean="0"/>
              <a:t> </a:t>
            </a:r>
          </a:p>
        </p:txBody>
      </p:sp>
      <p:sp>
        <p:nvSpPr>
          <p:cNvPr id="5" name="Content Placeholder 4"/>
          <p:cNvSpPr>
            <a:spLocks noGrp="1"/>
          </p:cNvSpPr>
          <p:nvPr>
            <p:ph sz="half" idx="2"/>
          </p:nvPr>
        </p:nvSpPr>
        <p:spPr>
          <a:xfrm>
            <a:off x="457200" y="1981200"/>
            <a:ext cx="4040188" cy="3657600"/>
          </a:xfrm>
        </p:spPr>
        <p:txBody>
          <a:bodyPr>
            <a:noAutofit/>
          </a:bodyPr>
          <a:lstStyle/>
          <a:p>
            <a:pPr lvl="0">
              <a:buClr>
                <a:srgbClr val="0BD0D9"/>
              </a:buClr>
            </a:pPr>
            <a:r>
              <a:rPr lang="en-US" sz="1200" dirty="0">
                <a:solidFill>
                  <a:prstClr val="black"/>
                </a:solidFill>
              </a:rPr>
              <a:t>Open and drain</a:t>
            </a:r>
          </a:p>
          <a:p>
            <a:pPr lvl="0">
              <a:buClr>
                <a:srgbClr val="0BD0D9"/>
              </a:buClr>
            </a:pPr>
            <a:r>
              <a:rPr lang="en-US" sz="1200" dirty="0">
                <a:solidFill>
                  <a:prstClr val="black"/>
                </a:solidFill>
              </a:rPr>
              <a:t>Endo cassettes</a:t>
            </a:r>
          </a:p>
          <a:p>
            <a:pPr lvl="0">
              <a:buClr>
                <a:srgbClr val="0BD0D9"/>
              </a:buClr>
            </a:pPr>
            <a:r>
              <a:rPr lang="en-US" sz="1200" dirty="0">
                <a:solidFill>
                  <a:prstClr val="black"/>
                </a:solidFill>
              </a:rPr>
              <a:t>Rubber dam</a:t>
            </a:r>
          </a:p>
          <a:p>
            <a:pPr lvl="0">
              <a:buClr>
                <a:srgbClr val="0BD0D9"/>
              </a:buClr>
            </a:pPr>
            <a:r>
              <a:rPr lang="en-US" sz="1200" dirty="0">
                <a:solidFill>
                  <a:prstClr val="black"/>
                </a:solidFill>
              </a:rPr>
              <a:t>Resto HP kits</a:t>
            </a:r>
          </a:p>
          <a:p>
            <a:pPr lvl="0">
              <a:buClr>
                <a:srgbClr val="0BD0D9"/>
              </a:buClr>
            </a:pPr>
            <a:r>
              <a:rPr lang="en-US" sz="1200" dirty="0" err="1">
                <a:solidFill>
                  <a:prstClr val="black"/>
                </a:solidFill>
              </a:rPr>
              <a:t>Titrator</a:t>
            </a:r>
            <a:endParaRPr lang="en-US" sz="1200" dirty="0">
              <a:solidFill>
                <a:prstClr val="black"/>
              </a:solidFill>
            </a:endParaRPr>
          </a:p>
          <a:p>
            <a:pPr lvl="0">
              <a:buClr>
                <a:srgbClr val="0BD0D9"/>
              </a:buClr>
            </a:pPr>
            <a:r>
              <a:rPr lang="en-US" sz="1200" dirty="0">
                <a:solidFill>
                  <a:prstClr val="black"/>
                </a:solidFill>
              </a:rPr>
              <a:t>EPT and tips</a:t>
            </a:r>
          </a:p>
          <a:p>
            <a:pPr lvl="0">
              <a:buClr>
                <a:srgbClr val="0BD0D9"/>
              </a:buClr>
            </a:pPr>
            <a:r>
              <a:rPr lang="en-US" sz="1200" dirty="0">
                <a:solidFill>
                  <a:prstClr val="black"/>
                </a:solidFill>
              </a:rPr>
              <a:t>Apex locator and tips</a:t>
            </a:r>
          </a:p>
          <a:p>
            <a:pPr lvl="0">
              <a:buClr>
                <a:srgbClr val="0BD0D9"/>
              </a:buClr>
            </a:pPr>
            <a:r>
              <a:rPr lang="en-US" sz="1200" dirty="0">
                <a:solidFill>
                  <a:prstClr val="black"/>
                </a:solidFill>
              </a:rPr>
              <a:t>Local anesthetic: 2% lidocaine 1:100, 000 epinephrine, 4% </a:t>
            </a:r>
            <a:r>
              <a:rPr lang="en-US" sz="1200" dirty="0" err="1">
                <a:solidFill>
                  <a:prstClr val="black"/>
                </a:solidFill>
              </a:rPr>
              <a:t>articaine</a:t>
            </a:r>
            <a:r>
              <a:rPr lang="en-US" sz="1200" dirty="0">
                <a:solidFill>
                  <a:prstClr val="black"/>
                </a:solidFill>
              </a:rPr>
              <a:t> 1:200, 000 epinephrine, 3% </a:t>
            </a:r>
            <a:r>
              <a:rPr lang="en-US" sz="1200" dirty="0" err="1">
                <a:solidFill>
                  <a:prstClr val="black"/>
                </a:solidFill>
              </a:rPr>
              <a:t>mepivacaine</a:t>
            </a:r>
            <a:endParaRPr lang="en-US" sz="1200" dirty="0">
              <a:solidFill>
                <a:prstClr val="black"/>
              </a:solidFill>
            </a:endParaRPr>
          </a:p>
          <a:p>
            <a:pPr lvl="0">
              <a:buClr>
                <a:srgbClr val="0BD0D9"/>
              </a:buClr>
            </a:pPr>
            <a:r>
              <a:rPr lang="en-US" sz="1200" dirty="0">
                <a:solidFill>
                  <a:prstClr val="black"/>
                </a:solidFill>
              </a:rPr>
              <a:t>Anesthetic needles: 27 gauge long, 30 gauge short</a:t>
            </a:r>
          </a:p>
          <a:p>
            <a:pPr lvl="0">
              <a:buClr>
                <a:srgbClr val="0BD0D9"/>
              </a:buClr>
            </a:pPr>
            <a:r>
              <a:rPr lang="en-US" sz="1200" dirty="0">
                <a:solidFill>
                  <a:prstClr val="black"/>
                </a:solidFill>
              </a:rPr>
              <a:t>Topical anesthetic</a:t>
            </a:r>
          </a:p>
          <a:p>
            <a:pPr lvl="0">
              <a:buClr>
                <a:srgbClr val="0BD0D9"/>
              </a:buClr>
            </a:pPr>
            <a:r>
              <a:rPr lang="en-US" sz="1200" dirty="0">
                <a:solidFill>
                  <a:prstClr val="black"/>
                </a:solidFill>
              </a:rPr>
              <a:t>Alcohol</a:t>
            </a:r>
          </a:p>
          <a:p>
            <a:pPr lvl="0">
              <a:buClr>
                <a:srgbClr val="0BD0D9"/>
              </a:buClr>
            </a:pPr>
            <a:r>
              <a:rPr lang="en-US" sz="1200" dirty="0">
                <a:solidFill>
                  <a:prstClr val="black"/>
                </a:solidFill>
              </a:rPr>
              <a:t>Plastic cups – small and large</a:t>
            </a:r>
          </a:p>
          <a:p>
            <a:pPr lvl="0">
              <a:buClr>
                <a:srgbClr val="0BD0D9"/>
              </a:buClr>
            </a:pPr>
            <a:r>
              <a:rPr lang="en-US" sz="1200" dirty="0">
                <a:solidFill>
                  <a:prstClr val="black"/>
                </a:solidFill>
              </a:rPr>
              <a:t>6% sodium hypochlorite</a:t>
            </a:r>
          </a:p>
          <a:p>
            <a:pPr lvl="0">
              <a:buClr>
                <a:srgbClr val="0BD0D9"/>
              </a:buClr>
            </a:pPr>
            <a:r>
              <a:rPr lang="en-US" sz="1200" dirty="0">
                <a:solidFill>
                  <a:prstClr val="black"/>
                </a:solidFill>
              </a:rPr>
              <a:t>10 ml syringes</a:t>
            </a:r>
          </a:p>
          <a:p>
            <a:pPr lvl="0">
              <a:buClr>
                <a:srgbClr val="0BD0D9"/>
              </a:buClr>
            </a:pPr>
            <a:r>
              <a:rPr lang="en-US" sz="1200" dirty="0">
                <a:solidFill>
                  <a:prstClr val="black"/>
                </a:solidFill>
              </a:rPr>
              <a:t>Endo irrigation </a:t>
            </a:r>
            <a:r>
              <a:rPr lang="en-US" sz="1200" dirty="0" smtClean="0">
                <a:solidFill>
                  <a:prstClr val="black"/>
                </a:solidFill>
              </a:rPr>
              <a:t>needles</a:t>
            </a:r>
            <a:endParaRPr lang="en-US" sz="1200" dirty="0">
              <a:solidFill>
                <a:prstClr val="black"/>
              </a:solidFill>
            </a:endParaRPr>
          </a:p>
        </p:txBody>
      </p:sp>
      <p:sp>
        <p:nvSpPr>
          <p:cNvPr id="6" name="Content Placeholder 5"/>
          <p:cNvSpPr>
            <a:spLocks noGrp="1"/>
          </p:cNvSpPr>
          <p:nvPr>
            <p:ph sz="quarter" idx="4"/>
          </p:nvPr>
        </p:nvSpPr>
        <p:spPr>
          <a:xfrm>
            <a:off x="4648200" y="1981200"/>
            <a:ext cx="4114800" cy="3505200"/>
          </a:xfrm>
        </p:spPr>
        <p:txBody>
          <a:bodyPr/>
          <a:lstStyle/>
          <a:p>
            <a:pPr lvl="0">
              <a:buClr>
                <a:srgbClr val="0BD0D9"/>
              </a:buClr>
            </a:pPr>
            <a:r>
              <a:rPr lang="en-US" sz="1200" dirty="0">
                <a:solidFill>
                  <a:prstClr val="black"/>
                </a:solidFill>
              </a:rPr>
              <a:t>Paper points – fine, medium and coarse</a:t>
            </a:r>
          </a:p>
          <a:p>
            <a:pPr lvl="0">
              <a:buClr>
                <a:srgbClr val="0BD0D9"/>
              </a:buClr>
            </a:pPr>
            <a:r>
              <a:rPr lang="en-US" sz="1200" dirty="0">
                <a:solidFill>
                  <a:prstClr val="black"/>
                </a:solidFill>
              </a:rPr>
              <a:t>Cotton pellets</a:t>
            </a:r>
          </a:p>
          <a:p>
            <a:pPr lvl="0">
              <a:buClr>
                <a:srgbClr val="0BD0D9"/>
              </a:buClr>
            </a:pPr>
            <a:r>
              <a:rPr lang="en-US" sz="1200" dirty="0">
                <a:solidFill>
                  <a:prstClr val="black"/>
                </a:solidFill>
              </a:rPr>
              <a:t>Cotton rolls</a:t>
            </a:r>
          </a:p>
          <a:p>
            <a:pPr lvl="0">
              <a:buClr>
                <a:srgbClr val="0BD0D9"/>
              </a:buClr>
            </a:pPr>
            <a:r>
              <a:rPr lang="en-US" sz="1200" dirty="0">
                <a:solidFill>
                  <a:prstClr val="black"/>
                </a:solidFill>
              </a:rPr>
              <a:t>2 x 2 gauze</a:t>
            </a:r>
          </a:p>
          <a:p>
            <a:pPr lvl="0">
              <a:buClr>
                <a:srgbClr val="0BD0D9"/>
              </a:buClr>
            </a:pPr>
            <a:r>
              <a:rPr lang="en-US" sz="1200" dirty="0">
                <a:solidFill>
                  <a:prstClr val="black"/>
                </a:solidFill>
              </a:rPr>
              <a:t>Endo bur blocks</a:t>
            </a:r>
          </a:p>
          <a:p>
            <a:pPr lvl="0">
              <a:buClr>
                <a:srgbClr val="0BD0D9"/>
              </a:buClr>
            </a:pPr>
            <a:r>
              <a:rPr lang="en-US" sz="1200" dirty="0">
                <a:solidFill>
                  <a:prstClr val="black"/>
                </a:solidFill>
              </a:rPr>
              <a:t>Endo rings and sponges</a:t>
            </a:r>
          </a:p>
          <a:p>
            <a:pPr lvl="0">
              <a:buClr>
                <a:srgbClr val="0BD0D9"/>
              </a:buClr>
            </a:pPr>
            <a:r>
              <a:rPr lang="en-US" sz="1200" dirty="0">
                <a:solidFill>
                  <a:prstClr val="black"/>
                </a:solidFill>
              </a:rPr>
              <a:t>Latex free rubber dam</a:t>
            </a:r>
          </a:p>
          <a:p>
            <a:pPr lvl="0">
              <a:buClr>
                <a:srgbClr val="0BD0D9"/>
              </a:buClr>
            </a:pPr>
            <a:r>
              <a:rPr lang="en-US" sz="1200" dirty="0">
                <a:solidFill>
                  <a:prstClr val="black"/>
                </a:solidFill>
              </a:rPr>
              <a:t>Fuji IX kit and material</a:t>
            </a:r>
          </a:p>
          <a:p>
            <a:pPr lvl="0">
              <a:buClr>
                <a:srgbClr val="0BD0D9"/>
              </a:buClr>
            </a:pPr>
            <a:r>
              <a:rPr lang="en-US" sz="1200" dirty="0" err="1">
                <a:solidFill>
                  <a:prstClr val="black"/>
                </a:solidFill>
              </a:rPr>
              <a:t>Photac</a:t>
            </a:r>
            <a:r>
              <a:rPr lang="en-US" sz="1200" dirty="0">
                <a:solidFill>
                  <a:prstClr val="black"/>
                </a:solidFill>
              </a:rPr>
              <a:t> kit and material</a:t>
            </a:r>
          </a:p>
          <a:p>
            <a:pPr lvl="0">
              <a:buClr>
                <a:srgbClr val="0BD0D9"/>
              </a:buClr>
            </a:pPr>
            <a:r>
              <a:rPr lang="en-US" sz="1200" dirty="0">
                <a:solidFill>
                  <a:prstClr val="black"/>
                </a:solidFill>
              </a:rPr>
              <a:t>Calcium hydroxide syringe with </a:t>
            </a:r>
            <a:r>
              <a:rPr lang="en-US" sz="1200" dirty="0" err="1">
                <a:solidFill>
                  <a:prstClr val="black"/>
                </a:solidFill>
              </a:rPr>
              <a:t>navi</a:t>
            </a:r>
            <a:r>
              <a:rPr lang="en-US" sz="1200" dirty="0">
                <a:solidFill>
                  <a:prstClr val="black"/>
                </a:solidFill>
              </a:rPr>
              <a:t> tips</a:t>
            </a:r>
          </a:p>
          <a:p>
            <a:pPr lvl="0">
              <a:buClr>
                <a:srgbClr val="0BD0D9"/>
              </a:buClr>
            </a:pPr>
            <a:r>
              <a:rPr lang="en-US" sz="1200" dirty="0" err="1">
                <a:solidFill>
                  <a:prstClr val="black"/>
                </a:solidFill>
              </a:rPr>
              <a:t>Cavit</a:t>
            </a:r>
            <a:endParaRPr lang="en-US" sz="1200" dirty="0">
              <a:solidFill>
                <a:prstClr val="black"/>
              </a:solidFill>
            </a:endParaRPr>
          </a:p>
          <a:p>
            <a:pPr lvl="0">
              <a:buClr>
                <a:srgbClr val="0BD0D9"/>
              </a:buClr>
            </a:pPr>
            <a:r>
              <a:rPr lang="en-US" sz="1200" dirty="0">
                <a:solidFill>
                  <a:prstClr val="black"/>
                </a:solidFill>
              </a:rPr>
              <a:t>Curing light and/or tip (per suggestion of Vivienne April 9)</a:t>
            </a:r>
          </a:p>
          <a:p>
            <a:pPr lvl="0">
              <a:buClr>
                <a:srgbClr val="0BD0D9"/>
              </a:buClr>
            </a:pPr>
            <a:r>
              <a:rPr lang="en-US" sz="1200" dirty="0">
                <a:solidFill>
                  <a:prstClr val="black"/>
                </a:solidFill>
              </a:rPr>
              <a:t>Rotary </a:t>
            </a:r>
            <a:r>
              <a:rPr lang="en-US" sz="1200" dirty="0" err="1">
                <a:solidFill>
                  <a:prstClr val="black"/>
                </a:solidFill>
              </a:rPr>
              <a:t>handpiece</a:t>
            </a:r>
            <a:endParaRPr lang="en-US" sz="1200" dirty="0">
              <a:solidFill>
                <a:prstClr val="black"/>
              </a:solidFill>
            </a:endParaRPr>
          </a:p>
          <a:p>
            <a:pPr lvl="0">
              <a:buClr>
                <a:srgbClr val="0BD0D9"/>
              </a:buClr>
            </a:pPr>
            <a:r>
              <a:rPr lang="en-US" sz="1200" dirty="0">
                <a:solidFill>
                  <a:prstClr val="black"/>
                </a:solidFill>
              </a:rPr>
              <a:t>Rotary files</a:t>
            </a:r>
          </a:p>
          <a:p>
            <a:endParaRPr lang="en-US" dirty="0"/>
          </a:p>
        </p:txBody>
      </p:sp>
      <p:sp>
        <p:nvSpPr>
          <p:cNvPr id="2" name="Slide Number Placeholder 1"/>
          <p:cNvSpPr>
            <a:spLocks noGrp="1"/>
          </p:cNvSpPr>
          <p:nvPr>
            <p:ph type="sldNum" sz="quarter" idx="12"/>
          </p:nvPr>
        </p:nvSpPr>
        <p:spPr/>
        <p:txBody>
          <a:bodyPr/>
          <a:lstStyle/>
          <a:p>
            <a:fld id="{0E5E2B3B-36DF-43D2-964E-5D0735EC1E02}" type="slidenum">
              <a:rPr lang="en-US" smtClean="0"/>
              <a:t>49</a:t>
            </a:fld>
            <a:endParaRPr lang="en-US"/>
          </a:p>
        </p:txBody>
      </p:sp>
    </p:spTree>
    <p:extLst>
      <p:ext uri="{BB962C8B-B14F-4D97-AF65-F5344CB8AC3E}">
        <p14:creationId xmlns:p14="http://schemas.microsoft.com/office/powerpoint/2010/main" val="3003009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78553"/>
            <a:ext cx="8229600" cy="586118"/>
          </a:xfrm>
        </p:spPr>
        <p:txBody>
          <a:bodyPr>
            <a:normAutofit fontScale="90000"/>
          </a:bodyPr>
          <a:lstStyle/>
          <a:p>
            <a:r>
              <a:rPr lang="en-US" sz="1800" dirty="0" smtClean="0">
                <a:solidFill>
                  <a:schemeClr val="tx2"/>
                </a:solidFill>
              </a:rPr>
              <a:t/>
            </a:r>
            <a:br>
              <a:rPr lang="en-US" sz="1800" dirty="0" smtClean="0">
                <a:solidFill>
                  <a:schemeClr val="tx2"/>
                </a:solidFill>
              </a:rPr>
            </a:br>
            <a:r>
              <a:rPr lang="en-US" sz="1800" dirty="0">
                <a:solidFill>
                  <a:schemeClr val="tx2"/>
                </a:solidFill>
              </a:rPr>
              <a:t/>
            </a:r>
            <a:br>
              <a:rPr lang="en-US" sz="1800" dirty="0">
                <a:solidFill>
                  <a:schemeClr val="tx2"/>
                </a:solidFill>
              </a:rPr>
            </a:br>
            <a:r>
              <a:rPr lang="en-US" sz="2000" dirty="0" smtClean="0">
                <a:solidFill>
                  <a:schemeClr val="tx1"/>
                </a:solidFill>
              </a:rPr>
              <a:t>Letter </a:t>
            </a:r>
            <a:r>
              <a:rPr lang="en-US" sz="2000" dirty="0">
                <a:solidFill>
                  <a:schemeClr val="tx1"/>
                </a:solidFill>
              </a:rPr>
              <a:t>from Provincial Health </a:t>
            </a:r>
            <a:r>
              <a:rPr lang="en-US" sz="1800" dirty="0">
                <a:solidFill>
                  <a:schemeClr val="tx1"/>
                </a:solidFill>
              </a:rPr>
              <a:t>Officer</a:t>
            </a:r>
            <a:r>
              <a:rPr lang="en-US" sz="2000" dirty="0">
                <a:solidFill>
                  <a:schemeClr val="tx1"/>
                </a:solidFill>
              </a:rPr>
              <a:t> Regarding Return to Non-Essential </a:t>
            </a:r>
            <a:r>
              <a:rPr lang="en-US" sz="2000" dirty="0" smtClean="0">
                <a:solidFill>
                  <a:schemeClr val="tx1"/>
                </a:solidFill>
              </a:rPr>
              <a:t>Care</a:t>
            </a:r>
            <a:endParaRPr lang="en-US" sz="2200" dirty="0">
              <a:solidFill>
                <a:schemeClr val="tx1"/>
              </a:solidFill>
            </a:endParaRPr>
          </a:p>
        </p:txBody>
      </p:sp>
      <p:sp>
        <p:nvSpPr>
          <p:cNvPr id="4" name="Slide Number Placeholder 3"/>
          <p:cNvSpPr>
            <a:spLocks noGrp="1"/>
          </p:cNvSpPr>
          <p:nvPr>
            <p:ph type="sldNum" sz="quarter" idx="12"/>
          </p:nvPr>
        </p:nvSpPr>
        <p:spPr/>
        <p:txBody>
          <a:bodyPr/>
          <a:lstStyle/>
          <a:p>
            <a:fld id="{0E5E2B3B-36DF-43D2-964E-5D0735EC1E02}" type="slidenum">
              <a:rPr lang="en-US" smtClean="0"/>
              <a:t>5</a:t>
            </a:fld>
            <a:endParaRPr lang="en-US"/>
          </a:p>
        </p:txBody>
      </p:sp>
      <p:sp>
        <p:nvSpPr>
          <p:cNvPr id="3" name="Text Placeholder 2"/>
          <p:cNvSpPr>
            <a:spLocks noGrp="1"/>
          </p:cNvSpPr>
          <p:nvPr>
            <p:ph type="body" sz="half" idx="4294967295"/>
          </p:nvPr>
        </p:nvSpPr>
        <p:spPr>
          <a:xfrm>
            <a:off x="448964" y="2045647"/>
            <a:ext cx="8305800" cy="838200"/>
          </a:xfrm>
          <a:prstGeom prst="rect">
            <a:avLst/>
          </a:prstGeom>
        </p:spPr>
        <p:txBody>
          <a:bodyPr>
            <a:noAutofit/>
          </a:bodyPr>
          <a:lstStyle/>
          <a:p>
            <a:pPr marL="0" indent="0">
              <a:buNone/>
            </a:pPr>
            <a:r>
              <a:rPr lang="en-US" sz="1200" dirty="0">
                <a:solidFill>
                  <a:schemeClr val="tx1"/>
                </a:solidFill>
              </a:rPr>
              <a:t>Dr. Henry has provided a letter to health care professionals regarding a resumption of the provision of non-essential health care services. This letter also contains links to supporting guidelines from the BCCDC and </a:t>
            </a:r>
            <a:r>
              <a:rPr lang="en-US" sz="1200" dirty="0" err="1">
                <a:solidFill>
                  <a:schemeClr val="tx1"/>
                </a:solidFill>
              </a:rPr>
              <a:t>Worksafe</a:t>
            </a:r>
            <a:r>
              <a:rPr lang="en-US" sz="1200" dirty="0">
                <a:solidFill>
                  <a:schemeClr val="tx1"/>
                </a:solidFill>
              </a:rPr>
              <a:t> BC.</a:t>
            </a:r>
            <a:endParaRPr lang="en-US" sz="1200" dirty="0" smtClean="0">
              <a:solidFill>
                <a:schemeClr val="tx1"/>
              </a:solidFill>
            </a:endParaRPr>
          </a:p>
          <a:p>
            <a:pPr marL="0" indent="0">
              <a:buNone/>
            </a:pPr>
            <a:r>
              <a:rPr lang="en-US" sz="1200" dirty="0" smtClean="0">
                <a:hlinkClick r:id="rId3"/>
              </a:rPr>
              <a:t>https</a:t>
            </a:r>
            <a:r>
              <a:rPr lang="en-US" sz="1200" dirty="0">
                <a:hlinkClick r:id="rId3"/>
              </a:rPr>
              <a:t>://www.cdhbc.com/News-Events/COVID-19/Message-to-Health-Professionals-from-the-PHO-15-Ma.aspx</a:t>
            </a:r>
            <a:endParaRPr lang="en-US" sz="1200" dirty="0"/>
          </a:p>
        </p:txBody>
      </p:sp>
      <p:sp>
        <p:nvSpPr>
          <p:cNvPr id="7" name="Text Placeholder 2"/>
          <p:cNvSpPr txBox="1">
            <a:spLocks/>
          </p:cNvSpPr>
          <p:nvPr/>
        </p:nvSpPr>
        <p:spPr>
          <a:xfrm>
            <a:off x="440725" y="2541828"/>
            <a:ext cx="8229600" cy="2075205"/>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100000"/>
              <a:buFont typeface="Symbol" pitchFamily="18" charset="2"/>
              <a:buNone/>
              <a:defRPr sz="1800" kern="1200">
                <a:solidFill>
                  <a:srgbClr val="FFFFFF"/>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900" kern="1200">
                <a:solidFill>
                  <a:schemeClr val="tx2"/>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9pPr>
          </a:lstStyle>
          <a:p>
            <a:endParaRPr lang="en-US" sz="1200" dirty="0"/>
          </a:p>
        </p:txBody>
      </p:sp>
      <p:sp>
        <p:nvSpPr>
          <p:cNvPr id="6" name="Rectangle 5"/>
          <p:cNvSpPr/>
          <p:nvPr/>
        </p:nvSpPr>
        <p:spPr>
          <a:xfrm>
            <a:off x="462704" y="3025012"/>
            <a:ext cx="8221361" cy="646331"/>
          </a:xfrm>
          <a:prstGeom prst="rect">
            <a:avLst/>
          </a:prstGeom>
        </p:spPr>
        <p:txBody>
          <a:bodyPr wrap="square">
            <a:spAutoFit/>
          </a:bodyPr>
          <a:lstStyle/>
          <a:p>
            <a:r>
              <a:rPr lang="en-US" dirty="0">
                <a:ea typeface="+mj-ea"/>
                <a:cs typeface="+mj-cs"/>
              </a:rPr>
              <a:t>COVID-19: Infection Prevention and Control Guidance for Community-Based Allied Health Care Providers in Clinic </a:t>
            </a:r>
            <a:r>
              <a:rPr lang="en-US" dirty="0" smtClean="0">
                <a:ea typeface="+mj-ea"/>
                <a:cs typeface="+mj-cs"/>
              </a:rPr>
              <a:t>Settings May </a:t>
            </a:r>
            <a:r>
              <a:rPr lang="en-US" dirty="0">
                <a:ea typeface="+mj-ea"/>
                <a:cs typeface="+mj-cs"/>
              </a:rPr>
              <a:t>15, 2020</a:t>
            </a:r>
            <a:endParaRPr lang="en-US" dirty="0"/>
          </a:p>
        </p:txBody>
      </p:sp>
      <p:sp>
        <p:nvSpPr>
          <p:cNvPr id="8" name="Rectangle 7"/>
          <p:cNvSpPr/>
          <p:nvPr/>
        </p:nvSpPr>
        <p:spPr>
          <a:xfrm>
            <a:off x="476251" y="3696485"/>
            <a:ext cx="8305800" cy="461665"/>
          </a:xfrm>
          <a:prstGeom prst="rect">
            <a:avLst/>
          </a:prstGeom>
        </p:spPr>
        <p:txBody>
          <a:bodyPr wrap="square">
            <a:spAutoFit/>
          </a:bodyPr>
          <a:lstStyle/>
          <a:p>
            <a:r>
              <a:rPr lang="en-US" sz="1200" dirty="0">
                <a:hlinkClick r:id="rId4"/>
              </a:rPr>
              <a:t>http://www.bccdc.ca/Health-Professionals-Site/Documents/COVID19_IPCGuidelinesCommunityBasedAlliedHCPsClinicSettings.pdf</a:t>
            </a:r>
            <a:endParaRPr lang="en-US" sz="1200" dirty="0"/>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177" y="5406768"/>
            <a:ext cx="20002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491271" y="5448712"/>
            <a:ext cx="6163963" cy="369332"/>
          </a:xfrm>
          <a:prstGeom prst="rect">
            <a:avLst/>
          </a:prstGeom>
        </p:spPr>
        <p:txBody>
          <a:bodyPr wrap="square">
            <a:spAutoFit/>
          </a:bodyPr>
          <a:lstStyle/>
          <a:p>
            <a:r>
              <a:rPr lang="en-US" dirty="0">
                <a:ea typeface="+mj-ea"/>
                <a:cs typeface="+mj-cs"/>
              </a:rPr>
              <a:t>Health Professions: Protocols for returning to operation</a:t>
            </a:r>
            <a:endParaRPr lang="en-US" dirty="0"/>
          </a:p>
        </p:txBody>
      </p:sp>
      <p:sp>
        <p:nvSpPr>
          <p:cNvPr id="12" name="Rectangle 11"/>
          <p:cNvSpPr/>
          <p:nvPr/>
        </p:nvSpPr>
        <p:spPr>
          <a:xfrm>
            <a:off x="462704" y="5819001"/>
            <a:ext cx="8192530" cy="276999"/>
          </a:xfrm>
          <a:prstGeom prst="rect">
            <a:avLst/>
          </a:prstGeom>
        </p:spPr>
        <p:txBody>
          <a:bodyPr wrap="square">
            <a:spAutoFit/>
          </a:bodyPr>
          <a:lstStyle/>
          <a:p>
            <a:r>
              <a:rPr lang="en-US" sz="1200" dirty="0">
                <a:hlinkClick r:id="rId6"/>
              </a:rPr>
              <a:t>https://www.worksafebc.com/en/about-us/covid-19-updates/covid-19-returning-safe-operation/health-professionals</a:t>
            </a:r>
            <a:endParaRPr lang="en-US" sz="1200" dirty="0"/>
          </a:p>
        </p:txBody>
      </p:sp>
      <p:sp>
        <p:nvSpPr>
          <p:cNvPr id="9" name="Rectangle 8"/>
          <p:cNvSpPr/>
          <p:nvPr/>
        </p:nvSpPr>
        <p:spPr>
          <a:xfrm>
            <a:off x="420177" y="4293730"/>
            <a:ext cx="7971138" cy="1107996"/>
          </a:xfrm>
          <a:prstGeom prst="rect">
            <a:avLst/>
          </a:prstGeom>
        </p:spPr>
        <p:txBody>
          <a:bodyPr wrap="square">
            <a:spAutoFit/>
          </a:bodyPr>
          <a:lstStyle/>
          <a:p>
            <a:r>
              <a:rPr lang="en-CA" dirty="0"/>
              <a:t>Infection Prevention and Control (IPC) Protocol for Surgical Procedures During COVID-19: </a:t>
            </a:r>
            <a:r>
              <a:rPr lang="en-CA" dirty="0" smtClean="0"/>
              <a:t>Adult</a:t>
            </a:r>
            <a:endParaRPr lang="en-CA" dirty="0"/>
          </a:p>
          <a:p>
            <a:r>
              <a:rPr lang="en-US" sz="1200" dirty="0">
                <a:hlinkClick r:id="rId7"/>
              </a:rPr>
              <a:t>http://</a:t>
            </a:r>
            <a:r>
              <a:rPr lang="en-US" sz="1200" dirty="0" smtClean="0">
                <a:hlinkClick r:id="rId7"/>
              </a:rPr>
              <a:t>www.bccdc.ca/Health-Professionals-Site/Documents/COVID19_IPCProtocolSurgicalProceduresAdult.pdf</a:t>
            </a:r>
            <a:endParaRPr lang="en-US" sz="1200" dirty="0" smtClean="0"/>
          </a:p>
          <a:p>
            <a:endParaRPr lang="en-US" dirty="0"/>
          </a:p>
        </p:txBody>
      </p:sp>
      <p:sp>
        <p:nvSpPr>
          <p:cNvPr id="5" name="Rectangle 4"/>
          <p:cNvSpPr/>
          <p:nvPr/>
        </p:nvSpPr>
        <p:spPr>
          <a:xfrm>
            <a:off x="753957" y="452882"/>
            <a:ext cx="8077200" cy="1569660"/>
          </a:xfrm>
          <a:prstGeom prst="rect">
            <a:avLst/>
          </a:prstGeom>
        </p:spPr>
        <p:txBody>
          <a:bodyPr wrap="square">
            <a:spAutoFit/>
          </a:bodyPr>
          <a:lstStyle/>
          <a:p>
            <a:r>
              <a:rPr lang="en-US" sz="3200" b="1" dirty="0">
                <a:solidFill>
                  <a:schemeClr val="bg1"/>
                </a:solidFill>
              </a:rPr>
              <a:t>Additional Links to Important Information</a:t>
            </a:r>
            <a:r>
              <a:rPr lang="en-US" sz="3200" b="1" u="sng" dirty="0">
                <a:solidFill>
                  <a:schemeClr val="bg1"/>
                </a:solidFill>
              </a:rPr>
              <a:t/>
            </a:r>
            <a:br>
              <a:rPr lang="en-US" sz="3200" b="1" u="sng" dirty="0">
                <a:solidFill>
                  <a:schemeClr val="bg1"/>
                </a:solidFill>
              </a:rPr>
            </a:br>
            <a:r>
              <a:rPr lang="en-US" sz="3200" dirty="0">
                <a:solidFill>
                  <a:schemeClr val="bg1"/>
                </a:solidFill>
              </a:rPr>
              <a:t/>
            </a:r>
            <a:br>
              <a:rPr lang="en-US" sz="3200" dirty="0">
                <a:solidFill>
                  <a:schemeClr val="bg1"/>
                </a:solidFill>
              </a:rPr>
            </a:br>
            <a:endParaRPr lang="en-CA" sz="3200" dirty="0">
              <a:solidFill>
                <a:schemeClr val="bg1"/>
              </a:solidFill>
            </a:endParaRPr>
          </a:p>
        </p:txBody>
      </p:sp>
    </p:spTree>
    <p:extLst>
      <p:ext uri="{BB962C8B-B14F-4D97-AF65-F5344CB8AC3E}">
        <p14:creationId xmlns:p14="http://schemas.microsoft.com/office/powerpoint/2010/main" val="41823195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90600"/>
          </a:xfrm>
        </p:spPr>
        <p:txBody>
          <a:bodyPr>
            <a:normAutofit/>
          </a:bodyPr>
          <a:lstStyle/>
          <a:p>
            <a:r>
              <a:rPr lang="en-US" sz="3600" b="1" dirty="0" smtClean="0"/>
              <a:t>CDA Team Duties</a:t>
            </a:r>
            <a:endParaRPr lang="en-US" sz="3600" b="1" dirty="0"/>
          </a:p>
        </p:txBody>
      </p:sp>
      <p:sp>
        <p:nvSpPr>
          <p:cNvPr id="3" name="Content Placeholder 2"/>
          <p:cNvSpPr>
            <a:spLocks noGrp="1"/>
          </p:cNvSpPr>
          <p:nvPr>
            <p:ph sz="quarter" idx="13"/>
          </p:nvPr>
        </p:nvSpPr>
        <p:spPr>
          <a:xfrm>
            <a:off x="332603" y="1447800"/>
            <a:ext cx="5638800" cy="4876800"/>
          </a:xfrm>
        </p:spPr>
        <p:txBody>
          <a:bodyPr>
            <a:noAutofit/>
          </a:bodyPr>
          <a:lstStyle/>
          <a:p>
            <a:r>
              <a:rPr lang="en-US" sz="1400" dirty="0"/>
              <a:t>DA4 </a:t>
            </a:r>
            <a:r>
              <a:rPr lang="en-US" sz="1400" dirty="0" smtClean="0"/>
              <a:t>part of clinical team </a:t>
            </a:r>
            <a:r>
              <a:rPr lang="en-US" sz="1400" u="sng" dirty="0" smtClean="0"/>
              <a:t>must be present and participate in clinical duties</a:t>
            </a:r>
          </a:p>
          <a:p>
            <a:r>
              <a:rPr lang="en-US" sz="1400" dirty="0" smtClean="0"/>
              <a:t>DA4 completes summary report in binder</a:t>
            </a:r>
          </a:p>
          <a:p>
            <a:r>
              <a:rPr lang="en-US" sz="1400" dirty="0" smtClean="0"/>
              <a:t>DA4 sends an e-mail (template provided) to next day’s </a:t>
            </a:r>
            <a:r>
              <a:rPr lang="en-US" sz="1400" dirty="0"/>
              <a:t>DA4 and Spare with Summary of Concerns if </a:t>
            </a:r>
            <a:r>
              <a:rPr lang="en-US" sz="1400" dirty="0" smtClean="0"/>
              <a:t>any </a:t>
            </a:r>
          </a:p>
          <a:p>
            <a:pPr lvl="0"/>
            <a:r>
              <a:rPr lang="en-US" sz="1400" dirty="0"/>
              <a:t>Redirect any appointment requests to Dr. </a:t>
            </a:r>
            <a:r>
              <a:rPr lang="en-US" sz="1400" dirty="0" err="1"/>
              <a:t>Esteves</a:t>
            </a:r>
            <a:r>
              <a:rPr lang="en-US" sz="1400" dirty="0"/>
              <a:t> </a:t>
            </a:r>
          </a:p>
          <a:p>
            <a:pPr lvl="0"/>
            <a:r>
              <a:rPr lang="en-US" sz="1400" dirty="0" smtClean="0"/>
              <a:t>Print </a:t>
            </a:r>
            <a:r>
              <a:rPr lang="en-US" sz="1400" dirty="0"/>
              <a:t>and post sign on operatory with procedure and operators especially if multiple operators on the same day</a:t>
            </a:r>
          </a:p>
          <a:p>
            <a:pPr lvl="0"/>
            <a:r>
              <a:rPr lang="en-US" sz="1400" dirty="0"/>
              <a:t>Duties are assigned to each team member.  Specific notes for CDA Greeter/Triage </a:t>
            </a:r>
            <a:r>
              <a:rPr lang="en-US" sz="1400" dirty="0" smtClean="0"/>
              <a:t>in later slide.</a:t>
            </a:r>
            <a:endParaRPr lang="en-US" sz="1400" dirty="0"/>
          </a:p>
          <a:p>
            <a:pPr lvl="0"/>
            <a:r>
              <a:rPr lang="en-US" sz="1400" dirty="0"/>
              <a:t>Inform </a:t>
            </a:r>
            <a:r>
              <a:rPr lang="en-US" sz="1400" dirty="0" smtClean="0"/>
              <a:t>Tech </a:t>
            </a:r>
            <a:r>
              <a:rPr lang="en-US" sz="1400" dirty="0"/>
              <a:t>if assistance needed with clinic equipment.</a:t>
            </a:r>
          </a:p>
          <a:p>
            <a:pPr lvl="0"/>
            <a:r>
              <a:rPr lang="en-US" sz="1400" dirty="0"/>
              <a:t>Disinfect and replenish temperature taking station/cart after each use.</a:t>
            </a:r>
          </a:p>
          <a:p>
            <a:pPr lvl="0"/>
            <a:r>
              <a:rPr lang="en-US" sz="1400" dirty="0"/>
              <a:t>Prepare operatory and </a:t>
            </a:r>
            <a:r>
              <a:rPr lang="en-US" sz="1400" dirty="0" smtClean="0"/>
              <a:t>armamentaria </a:t>
            </a:r>
            <a:r>
              <a:rPr lang="en-US" sz="1400" dirty="0"/>
              <a:t>as per Faculty instructions. </a:t>
            </a:r>
          </a:p>
          <a:p>
            <a:pPr lvl="0"/>
            <a:r>
              <a:rPr lang="en-US" sz="1400" dirty="0"/>
              <a:t>Follow instructions in protocol for set-up of rooms </a:t>
            </a:r>
          </a:p>
          <a:p>
            <a:pPr lvl="0"/>
            <a:r>
              <a:rPr lang="en-US" sz="1400" dirty="0" smtClean="0"/>
              <a:t>Mock-ups </a:t>
            </a:r>
            <a:r>
              <a:rPr lang="en-US" sz="1400" dirty="0"/>
              <a:t>at 7:30 </a:t>
            </a:r>
            <a:r>
              <a:rPr lang="en-US" sz="1400" dirty="0" smtClean="0"/>
              <a:t>am as needed</a:t>
            </a:r>
            <a:endParaRPr lang="en-US" sz="1400" dirty="0"/>
          </a:p>
          <a:p>
            <a:pPr lvl="0"/>
            <a:r>
              <a:rPr lang="en-US" sz="1400" dirty="0"/>
              <a:t>Morning Huddle 15-20 minutes before first appointment to include Receptionist and </a:t>
            </a:r>
            <a:r>
              <a:rPr lang="en-US" sz="1400" dirty="0" smtClean="0"/>
              <a:t>Providers if their schedule permits</a:t>
            </a:r>
            <a:endParaRPr lang="en-US" sz="1400" dirty="0"/>
          </a:p>
          <a:p>
            <a:pPr lvl="0"/>
            <a:r>
              <a:rPr lang="en-US" sz="1400" dirty="0"/>
              <a:t>Provide the lined biohazard bucket inside the operatory for disposal of medical waste</a:t>
            </a:r>
            <a:r>
              <a:rPr lang="en-US" sz="1400" dirty="0" smtClean="0"/>
              <a:t>.</a:t>
            </a:r>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9052" y="3429000"/>
            <a:ext cx="2400300" cy="32004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1403" y="1108503"/>
            <a:ext cx="2846173" cy="2134630"/>
          </a:xfrm>
          <a:prstGeom prst="rect">
            <a:avLst/>
          </a:prstGeom>
        </p:spPr>
      </p:pic>
      <p:sp>
        <p:nvSpPr>
          <p:cNvPr id="4" name="Slide Number Placeholder 3"/>
          <p:cNvSpPr>
            <a:spLocks noGrp="1"/>
          </p:cNvSpPr>
          <p:nvPr>
            <p:ph type="sldNum" sz="quarter" idx="12"/>
          </p:nvPr>
        </p:nvSpPr>
        <p:spPr/>
        <p:txBody>
          <a:bodyPr/>
          <a:lstStyle/>
          <a:p>
            <a:fld id="{0E5E2B3B-36DF-43D2-964E-5D0735EC1E02}" type="slidenum">
              <a:rPr lang="en-US" smtClean="0"/>
              <a:t>50</a:t>
            </a:fld>
            <a:endParaRPr lang="en-US"/>
          </a:p>
        </p:txBody>
      </p:sp>
    </p:spTree>
    <p:extLst>
      <p:ext uri="{BB962C8B-B14F-4D97-AF65-F5344CB8AC3E}">
        <p14:creationId xmlns:p14="http://schemas.microsoft.com/office/powerpoint/2010/main" val="26111393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878227"/>
            <a:ext cx="5638800" cy="4648200"/>
          </a:xfrm>
        </p:spPr>
        <p:txBody>
          <a:bodyPr>
            <a:normAutofit fontScale="25000" lnSpcReduction="20000"/>
          </a:bodyPr>
          <a:lstStyle/>
          <a:p>
            <a:r>
              <a:rPr lang="en-US" sz="5600" dirty="0"/>
              <a:t>Provide guidance to Dentist and Students when donning and doffing PPE.  Best to show posters provided in clinic. Follow order for donning and doffing as recommended.</a:t>
            </a:r>
          </a:p>
          <a:p>
            <a:pPr lvl="1"/>
            <a:r>
              <a:rPr lang="en-US" sz="5600" dirty="0" smtClean="0">
                <a:solidFill>
                  <a:srgbClr val="FF0000"/>
                </a:solidFill>
              </a:rPr>
              <a:t>Ensure </a:t>
            </a:r>
            <a:r>
              <a:rPr lang="en-US" sz="5600" dirty="0">
                <a:solidFill>
                  <a:srgbClr val="FF0000"/>
                </a:solidFill>
              </a:rPr>
              <a:t>that Dentist Doff ALL PPE INSIDE treatment room </a:t>
            </a:r>
            <a:r>
              <a:rPr lang="en-US" sz="5600" dirty="0" smtClean="0">
                <a:solidFill>
                  <a:srgbClr val="FF0000"/>
                </a:solidFill>
              </a:rPr>
              <a:t>except for </a:t>
            </a:r>
            <a:r>
              <a:rPr lang="en-US" sz="5600" dirty="0" err="1" smtClean="0">
                <a:solidFill>
                  <a:srgbClr val="FF0000"/>
                </a:solidFill>
              </a:rPr>
              <a:t>faceshield</a:t>
            </a:r>
            <a:r>
              <a:rPr lang="en-US" sz="5600" dirty="0" smtClean="0">
                <a:solidFill>
                  <a:srgbClr val="FF0000"/>
                </a:solidFill>
              </a:rPr>
              <a:t>, mask and bouffant since observing contact and droplet precautions (cannot </a:t>
            </a:r>
            <a:r>
              <a:rPr lang="en-US" sz="5600" dirty="0">
                <a:solidFill>
                  <a:srgbClr val="FF0000"/>
                </a:solidFill>
              </a:rPr>
              <a:t>leave the room until all PPE Doffed) with required hand hygiene </a:t>
            </a:r>
            <a:r>
              <a:rPr lang="en-US" sz="5600" dirty="0" smtClean="0">
                <a:solidFill>
                  <a:srgbClr val="FF0000"/>
                </a:solidFill>
              </a:rPr>
              <a:t> (6/11/2020)</a:t>
            </a:r>
            <a:endParaRPr lang="en-US" sz="5600" dirty="0">
              <a:solidFill>
                <a:srgbClr val="FF0000"/>
              </a:solidFill>
            </a:endParaRPr>
          </a:p>
          <a:p>
            <a:pPr lvl="0"/>
            <a:r>
              <a:rPr lang="en-US" sz="5600" dirty="0"/>
              <a:t>No PPE required if work involved does not have contact with patients unless disinfecting treatment rooms</a:t>
            </a:r>
          </a:p>
          <a:p>
            <a:pPr lvl="0"/>
            <a:r>
              <a:rPr lang="en-US" sz="5600" dirty="0"/>
              <a:t>Circulating duties </a:t>
            </a:r>
          </a:p>
          <a:p>
            <a:pPr lvl="1"/>
            <a:r>
              <a:rPr lang="en-US" sz="5600" dirty="0"/>
              <a:t>Process PSPs as requested by Faculty</a:t>
            </a:r>
          </a:p>
          <a:p>
            <a:pPr lvl="1"/>
            <a:r>
              <a:rPr lang="en-US" sz="5600" dirty="0"/>
              <a:t>Provide Instruments and equipment needed by Faculty</a:t>
            </a:r>
          </a:p>
          <a:p>
            <a:pPr lvl="1"/>
            <a:r>
              <a:rPr lang="en-US" sz="5600" dirty="0"/>
              <a:t>Determines if 2</a:t>
            </a:r>
            <a:r>
              <a:rPr lang="en-US" sz="5600" baseline="30000" dirty="0"/>
              <a:t>nd</a:t>
            </a:r>
            <a:r>
              <a:rPr lang="en-US" sz="5600" dirty="0"/>
              <a:t> room is needed and makes preparations as needed </a:t>
            </a:r>
          </a:p>
          <a:p>
            <a:pPr lvl="0"/>
            <a:r>
              <a:rPr lang="en-US" sz="5600" dirty="0"/>
              <a:t>Communicate with providers by writing on blank cards and holding cards at door window</a:t>
            </a:r>
          </a:p>
          <a:p>
            <a:pPr lvl="0"/>
            <a:r>
              <a:rPr lang="en-US" sz="5600" dirty="0">
                <a:solidFill>
                  <a:srgbClr val="FF0000"/>
                </a:solidFill>
              </a:rPr>
              <a:t>Observe and record time treatment is completed and wait </a:t>
            </a:r>
            <a:r>
              <a:rPr lang="en-US" sz="5600" dirty="0" smtClean="0">
                <a:solidFill>
                  <a:srgbClr val="FF0000"/>
                </a:solidFill>
              </a:rPr>
              <a:t>30 minutes </a:t>
            </a:r>
            <a:r>
              <a:rPr lang="en-US" sz="5600" dirty="0">
                <a:solidFill>
                  <a:srgbClr val="FF0000"/>
                </a:solidFill>
              </a:rPr>
              <a:t>before any cleaning and disinfecting operatory </a:t>
            </a:r>
            <a:r>
              <a:rPr lang="en-US" sz="5600" dirty="0" smtClean="0">
                <a:solidFill>
                  <a:srgbClr val="FF0000"/>
                </a:solidFill>
              </a:rPr>
              <a:t>(6/4/2020)</a:t>
            </a:r>
            <a:endParaRPr lang="en-US" sz="5600" dirty="0">
              <a:solidFill>
                <a:srgbClr val="FF0000"/>
              </a:solidFill>
            </a:endParaRPr>
          </a:p>
          <a:p>
            <a:pPr lvl="0"/>
            <a:r>
              <a:rPr lang="en-US" sz="5600" dirty="0"/>
              <a:t>Disinfect treatment rooms after use</a:t>
            </a:r>
          </a:p>
          <a:p>
            <a:pPr lvl="0"/>
            <a:r>
              <a:rPr lang="en-US" sz="5600" dirty="0"/>
              <a:t>Dispose of medical waste</a:t>
            </a:r>
          </a:p>
          <a:p>
            <a:pPr lvl="0"/>
            <a:r>
              <a:rPr lang="en-US" sz="5600" dirty="0"/>
              <a:t>Prepare room for next appointment as </a:t>
            </a:r>
            <a:r>
              <a:rPr lang="en-US" sz="5600" dirty="0" smtClean="0"/>
              <a:t>needed/time permitting</a:t>
            </a:r>
            <a:endParaRPr lang="en-US" sz="5600" dirty="0"/>
          </a:p>
          <a:p>
            <a:pPr lvl="0"/>
            <a:r>
              <a:rPr lang="en-US" sz="5600" dirty="0"/>
              <a:t>Replenish supplies in carts as </a:t>
            </a:r>
            <a:r>
              <a:rPr lang="en-US" sz="5600" dirty="0" smtClean="0"/>
              <a:t>needed</a:t>
            </a:r>
          </a:p>
          <a:p>
            <a:pPr marL="0" indent="0">
              <a:buNone/>
            </a:pPr>
            <a:endParaRPr lang="en-US" dirty="0"/>
          </a:p>
        </p:txBody>
      </p:sp>
      <p:sp>
        <p:nvSpPr>
          <p:cNvPr id="2" name="Title 1"/>
          <p:cNvSpPr>
            <a:spLocks noGrp="1"/>
          </p:cNvSpPr>
          <p:nvPr>
            <p:ph type="title"/>
          </p:nvPr>
        </p:nvSpPr>
        <p:spPr>
          <a:xfrm>
            <a:off x="457200" y="457200"/>
            <a:ext cx="8229600" cy="1143000"/>
          </a:xfrm>
        </p:spPr>
        <p:txBody>
          <a:bodyPr/>
          <a:lstStyle/>
          <a:p>
            <a:r>
              <a:rPr lang="en-US" sz="3600" b="1" dirty="0"/>
              <a:t>CDA Team Duties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905000"/>
            <a:ext cx="2571751" cy="3429000"/>
          </a:xfrm>
          <a:prstGeom prst="rect">
            <a:avLst/>
          </a:prstGeom>
        </p:spPr>
      </p:pic>
      <p:sp>
        <p:nvSpPr>
          <p:cNvPr id="5" name="Slide Number Placeholder 4"/>
          <p:cNvSpPr>
            <a:spLocks noGrp="1"/>
          </p:cNvSpPr>
          <p:nvPr>
            <p:ph type="sldNum" sz="quarter" idx="12"/>
          </p:nvPr>
        </p:nvSpPr>
        <p:spPr/>
        <p:txBody>
          <a:bodyPr/>
          <a:lstStyle/>
          <a:p>
            <a:fld id="{0E5E2B3B-36DF-43D2-964E-5D0735EC1E02}" type="slidenum">
              <a:rPr lang="en-US" smtClean="0"/>
              <a:t>51</a:t>
            </a:fld>
            <a:endParaRPr lang="en-US"/>
          </a:p>
        </p:txBody>
      </p:sp>
    </p:spTree>
    <p:extLst>
      <p:ext uri="{BB962C8B-B14F-4D97-AF65-F5344CB8AC3E}">
        <p14:creationId xmlns:p14="http://schemas.microsoft.com/office/powerpoint/2010/main" val="4691857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Technicians, Stores and Custodian Duties</a:t>
            </a:r>
            <a:endParaRPr lang="en-US" sz="3200" b="1" dirty="0"/>
          </a:p>
        </p:txBody>
      </p:sp>
      <p:sp>
        <p:nvSpPr>
          <p:cNvPr id="3" name="Text Placeholder 2"/>
          <p:cNvSpPr>
            <a:spLocks noGrp="1"/>
          </p:cNvSpPr>
          <p:nvPr>
            <p:ph type="body" idx="1"/>
          </p:nvPr>
        </p:nvSpPr>
        <p:spPr>
          <a:xfrm>
            <a:off x="685800" y="1981200"/>
            <a:ext cx="3822192" cy="639762"/>
          </a:xfrm>
        </p:spPr>
        <p:txBody>
          <a:bodyPr/>
          <a:lstStyle/>
          <a:p>
            <a:r>
              <a:rPr lang="en-US" dirty="0" smtClean="0"/>
              <a:t>Technicians &amp; Custodians</a:t>
            </a:r>
            <a:endParaRPr lang="en-US" dirty="0"/>
          </a:p>
        </p:txBody>
      </p:sp>
      <p:sp>
        <p:nvSpPr>
          <p:cNvPr id="5" name="Content Placeholder 4"/>
          <p:cNvSpPr>
            <a:spLocks noGrp="1"/>
          </p:cNvSpPr>
          <p:nvPr>
            <p:ph sz="half" idx="2"/>
          </p:nvPr>
        </p:nvSpPr>
        <p:spPr>
          <a:xfrm>
            <a:off x="677332" y="2590800"/>
            <a:ext cx="3820055" cy="3535363"/>
          </a:xfrm>
        </p:spPr>
        <p:txBody>
          <a:bodyPr>
            <a:normAutofit lnSpcReduction="10000"/>
          </a:bodyPr>
          <a:lstStyle/>
          <a:p>
            <a:r>
              <a:rPr lang="en-US" sz="1300" dirty="0" smtClean="0"/>
              <a:t>All communication for Techs and Custodians through Ben</a:t>
            </a:r>
          </a:p>
          <a:p>
            <a:r>
              <a:rPr lang="en-US" sz="1300" dirty="0" smtClean="0"/>
              <a:t>Techs responsible for maintaining air purifier and it should be left running all the time</a:t>
            </a:r>
          </a:p>
          <a:p>
            <a:r>
              <a:rPr lang="en-US" sz="1300" dirty="0" smtClean="0">
                <a:solidFill>
                  <a:schemeClr val="accent2"/>
                </a:solidFill>
              </a:rPr>
              <a:t>Per Dr. </a:t>
            </a:r>
            <a:r>
              <a:rPr lang="en-US" sz="1300" dirty="0" err="1" smtClean="0">
                <a:solidFill>
                  <a:schemeClr val="accent2"/>
                </a:solidFill>
              </a:rPr>
              <a:t>Esteves</a:t>
            </a:r>
            <a:r>
              <a:rPr lang="en-US" sz="1300" dirty="0" smtClean="0">
                <a:solidFill>
                  <a:schemeClr val="accent2"/>
                </a:solidFill>
              </a:rPr>
              <a:t> on 5/3/2020, air purifier remains </a:t>
            </a:r>
            <a:r>
              <a:rPr lang="en-US" sz="1300" dirty="0">
                <a:solidFill>
                  <a:schemeClr val="accent2"/>
                </a:solidFill>
              </a:rPr>
              <a:t>on all the time during the week. It is turned off on Friday and on again on Monday. Techs will be performing weekly maintenance of the waterlines every Monday before 8:30 am (Ben and Michele 5/8/2020)</a:t>
            </a:r>
          </a:p>
          <a:p>
            <a:r>
              <a:rPr lang="en-US" sz="1300" dirty="0">
                <a:solidFill>
                  <a:schemeClr val="accent2"/>
                </a:solidFill>
              </a:rPr>
              <a:t>Ben will inform Techs not to let patients without an appointment into the clinic (5/8/2020)</a:t>
            </a:r>
          </a:p>
          <a:p>
            <a:r>
              <a:rPr lang="en-US" sz="1300" dirty="0" smtClean="0"/>
              <a:t>Techs to check-in with DA4 every morning before patient appointments to check on equipment and </a:t>
            </a:r>
            <a:r>
              <a:rPr lang="en-US" sz="1300" dirty="0" err="1" smtClean="0"/>
              <a:t>operatories</a:t>
            </a:r>
            <a:r>
              <a:rPr lang="en-US" sz="1300" dirty="0" smtClean="0"/>
              <a:t> for concerns</a:t>
            </a:r>
          </a:p>
          <a:p>
            <a:r>
              <a:rPr lang="en-US" sz="1300" dirty="0" smtClean="0"/>
              <a:t>Custodians working their usual hours and following CDC protocol as per Dr. </a:t>
            </a:r>
            <a:r>
              <a:rPr lang="en-US" sz="1300" dirty="0" err="1" smtClean="0"/>
              <a:t>Esteves</a:t>
            </a:r>
            <a:endParaRPr lang="en-US" sz="1300" dirty="0" smtClean="0"/>
          </a:p>
          <a:p>
            <a:pPr marL="0" indent="0">
              <a:buNone/>
            </a:pPr>
            <a:endParaRPr lang="en-US" dirty="0"/>
          </a:p>
        </p:txBody>
      </p:sp>
      <p:sp>
        <p:nvSpPr>
          <p:cNvPr id="4" name="Text Placeholder 3"/>
          <p:cNvSpPr>
            <a:spLocks noGrp="1"/>
          </p:cNvSpPr>
          <p:nvPr>
            <p:ph type="body" sz="quarter" idx="3"/>
          </p:nvPr>
        </p:nvSpPr>
        <p:spPr>
          <a:xfrm>
            <a:off x="4648200" y="1981200"/>
            <a:ext cx="3822192" cy="639762"/>
          </a:xfrm>
        </p:spPr>
        <p:txBody>
          <a:bodyPr/>
          <a:lstStyle/>
          <a:p>
            <a:r>
              <a:rPr lang="en-US" dirty="0" smtClean="0"/>
              <a:t>Stores</a:t>
            </a:r>
            <a:endParaRPr lang="en-US" dirty="0"/>
          </a:p>
        </p:txBody>
      </p:sp>
      <p:sp>
        <p:nvSpPr>
          <p:cNvPr id="6" name="Content Placeholder 5"/>
          <p:cNvSpPr>
            <a:spLocks noGrp="1"/>
          </p:cNvSpPr>
          <p:nvPr>
            <p:ph sz="quarter" idx="4"/>
          </p:nvPr>
        </p:nvSpPr>
        <p:spPr>
          <a:xfrm>
            <a:off x="4645025" y="2514600"/>
            <a:ext cx="3822192" cy="3611563"/>
          </a:xfrm>
        </p:spPr>
        <p:txBody>
          <a:bodyPr>
            <a:normAutofit/>
          </a:bodyPr>
          <a:lstStyle/>
          <a:p>
            <a:r>
              <a:rPr lang="en-US" sz="1200" dirty="0" smtClean="0"/>
              <a:t>Keenan monitoring and bringing up biohazard buckets as they arrive and storing them in lab across CSD-R</a:t>
            </a:r>
          </a:p>
          <a:p>
            <a:r>
              <a:rPr lang="en-US" sz="1200" dirty="0" smtClean="0">
                <a:solidFill>
                  <a:srgbClr val="FF0000"/>
                </a:solidFill>
              </a:rPr>
              <a:t>Standing order of biohazard buckets increased to 30 buckets per week (6/2020)</a:t>
            </a:r>
          </a:p>
          <a:p>
            <a:r>
              <a:rPr lang="en-US" sz="1200" dirty="0" smtClean="0"/>
              <a:t>Keenan monitoring inventory at Stores</a:t>
            </a:r>
            <a:endParaRPr lang="en-US" sz="1400" dirty="0"/>
          </a:p>
        </p:txBody>
      </p:sp>
      <p:sp>
        <p:nvSpPr>
          <p:cNvPr id="7" name="Slide Number Placeholder 6"/>
          <p:cNvSpPr>
            <a:spLocks noGrp="1"/>
          </p:cNvSpPr>
          <p:nvPr>
            <p:ph type="sldNum" sz="quarter" idx="12"/>
          </p:nvPr>
        </p:nvSpPr>
        <p:spPr/>
        <p:txBody>
          <a:bodyPr/>
          <a:lstStyle/>
          <a:p>
            <a:fld id="{0E5E2B3B-36DF-43D2-964E-5D0735EC1E02}" type="slidenum">
              <a:rPr lang="en-US" smtClean="0"/>
              <a:t>52</a:t>
            </a:fld>
            <a:endParaRPr lang="en-US"/>
          </a:p>
        </p:txBody>
      </p:sp>
    </p:spTree>
    <p:extLst>
      <p:ext uri="{BB962C8B-B14F-4D97-AF65-F5344CB8AC3E}">
        <p14:creationId xmlns:p14="http://schemas.microsoft.com/office/powerpoint/2010/main" val="21224962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28600"/>
            <a:ext cx="2971800" cy="2286000"/>
          </a:xfrm>
        </p:spPr>
        <p:txBody>
          <a:bodyPr>
            <a:normAutofit fontScale="90000"/>
          </a:bodyPr>
          <a:lstStyle/>
          <a:p>
            <a:pPr algn="r"/>
            <a:r>
              <a:rPr lang="en-US" sz="4400" dirty="0" smtClean="0">
                <a:solidFill>
                  <a:schemeClr val="bg1"/>
                </a:solidFill>
              </a:rPr>
              <a:t>CODE BLUE/ EMERGENCY PROTOCOL </a:t>
            </a:r>
            <a:br>
              <a:rPr lang="en-US" sz="4400" dirty="0" smtClean="0">
                <a:solidFill>
                  <a:schemeClr val="bg1"/>
                </a:solidFill>
              </a:rPr>
            </a:br>
            <a:r>
              <a:rPr lang="en-US" sz="1800" dirty="0" smtClean="0">
                <a:solidFill>
                  <a:schemeClr val="bg1"/>
                </a:solidFill>
              </a:rPr>
              <a:t>(May 18, 2020</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0E5E2B3B-36DF-43D2-964E-5D0735EC1E02}" type="slidenum">
              <a:rPr lang="en-US" smtClean="0"/>
              <a:t>53</a:t>
            </a:fld>
            <a:endParaRPr lang="en-US"/>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26" y="125627"/>
            <a:ext cx="5137171" cy="6705600"/>
          </a:xfrm>
          <a:prstGeom prst="rect">
            <a:avLst/>
          </a:prstGeom>
        </p:spPr>
      </p:pic>
    </p:spTree>
    <p:extLst>
      <p:ext uri="{BB962C8B-B14F-4D97-AF65-F5344CB8AC3E}">
        <p14:creationId xmlns:p14="http://schemas.microsoft.com/office/powerpoint/2010/main" val="2541497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bg1"/>
                </a:solidFill>
              </a:rPr>
              <a:t>Guiding Principles</a:t>
            </a:r>
            <a:endParaRPr lang="en-US" sz="3200" dirty="0"/>
          </a:p>
        </p:txBody>
      </p:sp>
      <p:sp>
        <p:nvSpPr>
          <p:cNvPr id="4" name="Slide Number Placeholder 3"/>
          <p:cNvSpPr>
            <a:spLocks noGrp="1"/>
          </p:cNvSpPr>
          <p:nvPr>
            <p:ph type="sldNum" sz="quarter" idx="12"/>
          </p:nvPr>
        </p:nvSpPr>
        <p:spPr/>
        <p:txBody>
          <a:bodyPr/>
          <a:lstStyle/>
          <a:p>
            <a:fld id="{0E5E2B3B-36DF-43D2-964E-5D0735EC1E02}" type="slidenum">
              <a:rPr lang="en-US" smtClean="0"/>
              <a:t>6</a:t>
            </a:fld>
            <a:endParaRPr lang="en-US"/>
          </a:p>
        </p:txBody>
      </p:sp>
      <p:sp>
        <p:nvSpPr>
          <p:cNvPr id="3" name="Text Placeholder 2"/>
          <p:cNvSpPr>
            <a:spLocks noGrp="1"/>
          </p:cNvSpPr>
          <p:nvPr>
            <p:ph type="body" idx="4294967295"/>
          </p:nvPr>
        </p:nvSpPr>
        <p:spPr>
          <a:xfrm>
            <a:off x="552027" y="1371600"/>
            <a:ext cx="8153400" cy="4953000"/>
          </a:xfrm>
        </p:spPr>
        <p:txBody>
          <a:bodyPr>
            <a:noAutofit/>
          </a:bodyPr>
          <a:lstStyle/>
          <a:p>
            <a:pPr algn="l"/>
            <a:r>
              <a:rPr lang="en-US" sz="1400" dirty="0" smtClean="0">
                <a:solidFill>
                  <a:schemeClr val="tx2"/>
                </a:solidFill>
              </a:rPr>
              <a:t>All Oral Health Care Providers (OHCP) will </a:t>
            </a:r>
            <a:r>
              <a:rPr lang="en-US" sz="1400" dirty="0">
                <a:solidFill>
                  <a:schemeClr val="tx2"/>
                </a:solidFill>
              </a:rPr>
              <a:t>follow the guidance, expectations, and direction provided by the Provincial Health Officer (PHO). </a:t>
            </a:r>
            <a:endParaRPr lang="en-US" sz="1400" dirty="0" smtClean="0">
              <a:solidFill>
                <a:schemeClr val="tx2"/>
              </a:solidFill>
            </a:endParaRPr>
          </a:p>
          <a:p>
            <a:pPr algn="l"/>
            <a:endParaRPr lang="en-US" sz="1400" dirty="0" smtClean="0">
              <a:solidFill>
                <a:schemeClr val="tx2"/>
              </a:solidFill>
            </a:endParaRPr>
          </a:p>
          <a:p>
            <a:pPr algn="l"/>
            <a:r>
              <a:rPr lang="en-US" sz="1400" dirty="0" smtClean="0">
                <a:solidFill>
                  <a:schemeClr val="tx2"/>
                </a:solidFill>
              </a:rPr>
              <a:t>Some </a:t>
            </a:r>
            <a:r>
              <a:rPr lang="en-US" sz="1400" dirty="0">
                <a:solidFill>
                  <a:schemeClr val="tx2"/>
                </a:solidFill>
              </a:rPr>
              <a:t>services can be safely and effectively provided virtually. Other services require in-person visits including direct patient care. </a:t>
            </a:r>
            <a:r>
              <a:rPr lang="en-US" sz="1400" b="1" dirty="0">
                <a:solidFill>
                  <a:schemeClr val="tx2"/>
                </a:solidFill>
              </a:rPr>
              <a:t>Oral health college standards and guidelines apply, regardless of whether services are provided virtually or in-person. </a:t>
            </a:r>
            <a:endParaRPr lang="en-US" sz="1400" b="1" dirty="0" smtClean="0">
              <a:solidFill>
                <a:schemeClr val="tx2"/>
              </a:solidFill>
            </a:endParaRPr>
          </a:p>
          <a:p>
            <a:pPr algn="l"/>
            <a:endParaRPr lang="en-US" sz="1400" b="1" dirty="0" smtClean="0">
              <a:solidFill>
                <a:schemeClr val="tx2"/>
              </a:solidFill>
            </a:endParaRPr>
          </a:p>
          <a:p>
            <a:pPr algn="l"/>
            <a:r>
              <a:rPr lang="en-US" sz="1400" b="1" dirty="0" smtClean="0">
                <a:solidFill>
                  <a:schemeClr val="tx2"/>
                </a:solidFill>
              </a:rPr>
              <a:t>The </a:t>
            </a:r>
            <a:r>
              <a:rPr lang="en-US" sz="1400" b="1" dirty="0">
                <a:solidFill>
                  <a:schemeClr val="tx2"/>
                </a:solidFill>
              </a:rPr>
              <a:t>OHCP is accountable and is the person best positioned to determine the need for, urgency and appropriateness of in-person care. </a:t>
            </a:r>
            <a:endParaRPr lang="en-US" sz="1400" b="1" dirty="0" smtClean="0">
              <a:solidFill>
                <a:schemeClr val="tx2"/>
              </a:solidFill>
            </a:endParaRPr>
          </a:p>
          <a:p>
            <a:pPr algn="l"/>
            <a:endParaRPr lang="en-US" sz="1400" b="1" dirty="0">
              <a:solidFill>
                <a:schemeClr val="tx2"/>
              </a:solidFill>
            </a:endParaRPr>
          </a:p>
          <a:p>
            <a:pPr algn="l"/>
            <a:r>
              <a:rPr lang="en-US" sz="1400" b="1" dirty="0" smtClean="0">
                <a:solidFill>
                  <a:schemeClr val="tx2"/>
                </a:solidFill>
              </a:rPr>
              <a:t>Appropriate </a:t>
            </a:r>
            <a:r>
              <a:rPr lang="en-US" sz="1400" b="1" dirty="0">
                <a:solidFill>
                  <a:schemeClr val="tx2"/>
                </a:solidFill>
              </a:rPr>
              <a:t>personal protective equipment (PPE) </a:t>
            </a:r>
            <a:r>
              <a:rPr lang="en-US" sz="1400" dirty="0">
                <a:solidFill>
                  <a:schemeClr val="tx2"/>
                </a:solidFill>
              </a:rPr>
              <a:t>must be used for the safe delivery of in-person care. However, all </a:t>
            </a:r>
            <a:r>
              <a:rPr lang="en-US" sz="1400" dirty="0" smtClean="0">
                <a:solidFill>
                  <a:schemeClr val="tx2"/>
                </a:solidFill>
              </a:rPr>
              <a:t>Oral Health Care Providers (OHCPs)  </a:t>
            </a:r>
            <a:r>
              <a:rPr lang="en-US" sz="1400" dirty="0">
                <a:solidFill>
                  <a:schemeClr val="tx2"/>
                </a:solidFill>
              </a:rPr>
              <a:t>must also act to conserve PPE through its judicious use</a:t>
            </a:r>
            <a:r>
              <a:rPr lang="en-US" sz="1400" dirty="0" smtClean="0">
                <a:solidFill>
                  <a:schemeClr val="tx2"/>
                </a:solidFill>
              </a:rPr>
              <a:t>.</a:t>
            </a:r>
          </a:p>
          <a:p>
            <a:pPr algn="l"/>
            <a:endParaRPr lang="en-US" sz="1400" dirty="0">
              <a:solidFill>
                <a:schemeClr val="tx2"/>
              </a:solidFill>
            </a:endParaRPr>
          </a:p>
          <a:p>
            <a:pPr algn="l"/>
            <a:r>
              <a:rPr lang="en-US" sz="1400" dirty="0" smtClean="0">
                <a:solidFill>
                  <a:schemeClr val="tx2"/>
                </a:solidFill>
              </a:rPr>
              <a:t>OHCPs </a:t>
            </a:r>
            <a:r>
              <a:rPr lang="en-US" sz="1400" dirty="0">
                <a:solidFill>
                  <a:schemeClr val="tx2"/>
                </a:solidFill>
              </a:rPr>
              <a:t>must not recommend unproven therapies for treating COVID-19. </a:t>
            </a:r>
            <a:endParaRPr lang="en-US" sz="1400" dirty="0" smtClean="0">
              <a:solidFill>
                <a:schemeClr val="tx2"/>
              </a:solidFill>
            </a:endParaRPr>
          </a:p>
          <a:p>
            <a:pPr algn="l"/>
            <a:endParaRPr lang="en-US" sz="1400" dirty="0">
              <a:solidFill>
                <a:schemeClr val="tx2"/>
              </a:solidFill>
            </a:endParaRPr>
          </a:p>
          <a:p>
            <a:pPr algn="l"/>
            <a:r>
              <a:rPr lang="en-US" sz="1400" dirty="0" smtClean="0">
                <a:solidFill>
                  <a:schemeClr val="tx2"/>
                </a:solidFill>
              </a:rPr>
              <a:t>OHCPs </a:t>
            </a:r>
            <a:r>
              <a:rPr lang="en-US" sz="1400" dirty="0">
                <a:solidFill>
                  <a:schemeClr val="tx2"/>
                </a:solidFill>
              </a:rPr>
              <a:t>must not prescribe or offer any COVID-19 treatments or therapies that are not within their scope of practice. </a:t>
            </a:r>
            <a:endParaRPr lang="en-US" sz="1400" dirty="0" smtClean="0">
              <a:solidFill>
                <a:schemeClr val="tx2"/>
              </a:solidFill>
            </a:endParaRPr>
          </a:p>
          <a:p>
            <a:pPr algn="l"/>
            <a:endParaRPr lang="en-US" sz="1400" dirty="0">
              <a:solidFill>
                <a:schemeClr val="tx2"/>
              </a:solidFill>
            </a:endParaRPr>
          </a:p>
          <a:p>
            <a:pPr algn="l"/>
            <a:r>
              <a:rPr lang="en-US" sz="1400" dirty="0" smtClean="0">
                <a:solidFill>
                  <a:schemeClr val="tx2"/>
                </a:solidFill>
              </a:rPr>
              <a:t>OHCPs </a:t>
            </a:r>
            <a:r>
              <a:rPr lang="en-US" sz="1400" dirty="0">
                <a:solidFill>
                  <a:schemeClr val="tx2"/>
                </a:solidFill>
              </a:rPr>
              <a:t>are accountable to </a:t>
            </a:r>
            <a:r>
              <a:rPr lang="en-US" sz="1400" b="1" dirty="0">
                <a:solidFill>
                  <a:schemeClr val="tx2"/>
                </a:solidFill>
              </a:rPr>
              <a:t>provide clear, honest, transparent </a:t>
            </a:r>
            <a:r>
              <a:rPr lang="en-US" sz="1400" b="1" dirty="0" smtClean="0">
                <a:solidFill>
                  <a:schemeClr val="tx2"/>
                </a:solidFill>
              </a:rPr>
              <a:t>communication regarding their policies and procedures related to COVID-19</a:t>
            </a:r>
            <a:r>
              <a:rPr lang="en-US" sz="1400" dirty="0" smtClean="0">
                <a:solidFill>
                  <a:schemeClr val="tx2"/>
                </a:solidFill>
              </a:rPr>
              <a:t>.</a:t>
            </a:r>
            <a:endParaRPr lang="en-US" sz="1400" b="1" dirty="0" smtClean="0">
              <a:solidFill>
                <a:schemeClr val="tx2"/>
              </a:solidFill>
            </a:endParaRPr>
          </a:p>
        </p:txBody>
      </p:sp>
    </p:spTree>
    <p:extLst>
      <p:ext uri="{BB962C8B-B14F-4D97-AF65-F5344CB8AC3E}">
        <p14:creationId xmlns:p14="http://schemas.microsoft.com/office/powerpoint/2010/main" val="1714729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u="sng" dirty="0" smtClean="0"/>
              <a:t/>
            </a:r>
            <a:br>
              <a:rPr lang="en-US" sz="3600" u="sng" dirty="0" smtClean="0"/>
            </a:br>
            <a:r>
              <a:rPr lang="en-US" sz="3600" b="1" dirty="0" smtClean="0">
                <a:solidFill>
                  <a:schemeClr val="bg1"/>
                </a:solidFill>
              </a:rPr>
              <a:t>Ongoing Best Pandemic Practices</a:t>
            </a:r>
            <a:r>
              <a:rPr lang="en-US" sz="3600" dirty="0">
                <a:solidFill>
                  <a:schemeClr val="bg1"/>
                </a:solidFill>
              </a:rPr>
              <a:t/>
            </a:r>
            <a:br>
              <a:rPr lang="en-US" sz="3600" dirty="0">
                <a:solidFill>
                  <a:schemeClr val="bg1"/>
                </a:solidFill>
              </a:rPr>
            </a:br>
            <a:endParaRPr lang="en-US" sz="3600" dirty="0">
              <a:solidFill>
                <a:schemeClr val="bg1"/>
              </a:solidFill>
            </a:endParaRPr>
          </a:p>
        </p:txBody>
      </p:sp>
      <p:sp>
        <p:nvSpPr>
          <p:cNvPr id="4" name="Slide Number Placeholder 3"/>
          <p:cNvSpPr>
            <a:spLocks noGrp="1"/>
          </p:cNvSpPr>
          <p:nvPr>
            <p:ph type="sldNum" sz="quarter" idx="12"/>
          </p:nvPr>
        </p:nvSpPr>
        <p:spPr/>
        <p:txBody>
          <a:bodyPr/>
          <a:lstStyle/>
          <a:p>
            <a:fld id="{0E5E2B3B-36DF-43D2-964E-5D0735EC1E02}" type="slidenum">
              <a:rPr lang="en-US" smtClean="0"/>
              <a:t>7</a:t>
            </a:fld>
            <a:endParaRPr lang="en-US"/>
          </a:p>
        </p:txBody>
      </p:sp>
      <p:sp>
        <p:nvSpPr>
          <p:cNvPr id="3" name="Text Placeholder 2"/>
          <p:cNvSpPr>
            <a:spLocks noGrp="1"/>
          </p:cNvSpPr>
          <p:nvPr>
            <p:ph type="body" idx="4294967295"/>
          </p:nvPr>
        </p:nvSpPr>
        <p:spPr>
          <a:xfrm>
            <a:off x="381000" y="1524000"/>
            <a:ext cx="8153400" cy="4572000"/>
          </a:xfrm>
          <a:prstGeom prst="rect">
            <a:avLst/>
          </a:prstGeom>
        </p:spPr>
        <p:txBody>
          <a:bodyPr>
            <a:noAutofit/>
          </a:bodyPr>
          <a:lstStyle/>
          <a:p>
            <a:pPr algn="l"/>
            <a:r>
              <a:rPr lang="en-US" sz="1600" dirty="0" smtClean="0">
                <a:solidFill>
                  <a:schemeClr val="tx2"/>
                </a:solidFill>
              </a:rPr>
              <a:t>Increase screening for signs, symptoms and risk factors for COVID-19</a:t>
            </a:r>
          </a:p>
          <a:p>
            <a:pPr marL="0" indent="0" algn="l">
              <a:buNone/>
            </a:pPr>
            <a:endParaRPr lang="en-US" sz="1600" dirty="0" smtClean="0">
              <a:solidFill>
                <a:schemeClr val="tx2"/>
              </a:solidFill>
            </a:endParaRPr>
          </a:p>
          <a:p>
            <a:pPr algn="l"/>
            <a:r>
              <a:rPr lang="en-US" sz="1600" dirty="0" smtClean="0">
                <a:solidFill>
                  <a:srgbClr val="C00000"/>
                </a:solidFill>
              </a:rPr>
              <a:t>Must </a:t>
            </a:r>
            <a:r>
              <a:rPr lang="en-US" sz="1600" dirty="0">
                <a:solidFill>
                  <a:srgbClr val="C00000"/>
                </a:solidFill>
              </a:rPr>
              <a:t>not provide in-person care and should not be in attendance at clinics or other practice settings where other staff and patients are present if they are exhibiting signs of COVID-19 or respiratory illness, including cough, runny nose or fever</a:t>
            </a:r>
            <a:r>
              <a:rPr lang="en-US" sz="1600" dirty="0" smtClean="0">
                <a:solidFill>
                  <a:srgbClr val="C00000"/>
                </a:solidFill>
              </a:rPr>
              <a:t>.</a:t>
            </a:r>
          </a:p>
          <a:p>
            <a:pPr algn="l"/>
            <a:endParaRPr lang="en-US" sz="1600" dirty="0" smtClean="0">
              <a:solidFill>
                <a:srgbClr val="FF0000"/>
              </a:solidFill>
            </a:endParaRPr>
          </a:p>
          <a:p>
            <a:pPr algn="l"/>
            <a:r>
              <a:rPr lang="en-US" sz="1600" dirty="0" smtClean="0">
                <a:solidFill>
                  <a:schemeClr val="tx2"/>
                </a:solidFill>
              </a:rPr>
              <a:t>Follow </a:t>
            </a:r>
            <a:r>
              <a:rPr lang="en-US" sz="1600" dirty="0">
                <a:solidFill>
                  <a:schemeClr val="tx2"/>
                </a:solidFill>
              </a:rPr>
              <a:t>BCCDC and </a:t>
            </a:r>
            <a:r>
              <a:rPr lang="en-US" sz="1600" dirty="0" err="1">
                <a:solidFill>
                  <a:schemeClr val="tx2"/>
                </a:solidFill>
              </a:rPr>
              <a:t>WorkSafeBC</a:t>
            </a:r>
            <a:r>
              <a:rPr lang="en-US" sz="1600" dirty="0">
                <a:solidFill>
                  <a:schemeClr val="tx2"/>
                </a:solidFill>
              </a:rPr>
              <a:t> guidelines for </a:t>
            </a:r>
            <a:r>
              <a:rPr lang="en-US" sz="1600" b="1" dirty="0">
                <a:solidFill>
                  <a:schemeClr val="tx2"/>
                </a:solidFill>
              </a:rPr>
              <a:t>self-isolation </a:t>
            </a:r>
            <a:r>
              <a:rPr lang="en-US" sz="1600" dirty="0">
                <a:solidFill>
                  <a:schemeClr val="tx2"/>
                </a:solidFill>
              </a:rPr>
              <a:t>when an employee is sick with any respiratory illness, support access to primary care provider assessment and testing, and provide sick-leave support where possible until advised by their health care provider that it is safe to return to work</a:t>
            </a:r>
            <a:r>
              <a:rPr lang="en-US" sz="1600" dirty="0" smtClean="0">
                <a:solidFill>
                  <a:schemeClr val="tx2"/>
                </a:solidFill>
              </a:rPr>
              <a:t>.</a:t>
            </a:r>
          </a:p>
          <a:p>
            <a:pPr algn="l"/>
            <a:endParaRPr lang="en-US" sz="1600" dirty="0">
              <a:solidFill>
                <a:schemeClr val="tx2"/>
              </a:solidFill>
            </a:endParaRPr>
          </a:p>
          <a:p>
            <a:pPr algn="l"/>
            <a:r>
              <a:rPr lang="en-US" sz="1600" dirty="0" smtClean="0">
                <a:solidFill>
                  <a:schemeClr val="tx2"/>
                </a:solidFill>
              </a:rPr>
              <a:t>Implement </a:t>
            </a:r>
            <a:r>
              <a:rPr lang="en-US" sz="1600" dirty="0">
                <a:solidFill>
                  <a:schemeClr val="tx2"/>
                </a:solidFill>
              </a:rPr>
              <a:t>COVID-19 screening practices for patients</a:t>
            </a:r>
            <a:r>
              <a:rPr lang="en-US" sz="1600" dirty="0" smtClean="0">
                <a:solidFill>
                  <a:schemeClr val="tx2"/>
                </a:solidFill>
              </a:rPr>
              <a:t>:</a:t>
            </a:r>
          </a:p>
          <a:p>
            <a:pPr marL="800100" lvl="1" indent="-342900">
              <a:buFont typeface="Wingdings" panose="05000000000000000000" pitchFamily="2" charset="2"/>
              <a:buChar char="§"/>
            </a:pPr>
            <a:r>
              <a:rPr lang="en-US" sz="1600" dirty="0">
                <a:solidFill>
                  <a:schemeClr val="tx2"/>
                </a:solidFill>
              </a:rPr>
              <a:t>Patients should also be encouraged to make use of COVID-19 resources by calling 811 or visiting </a:t>
            </a:r>
            <a:r>
              <a:rPr lang="en-US" sz="1600" dirty="0" smtClean="0">
                <a:solidFill>
                  <a:schemeClr val="tx2"/>
                </a:solidFill>
              </a:rPr>
              <a:t>healthlinkbc.ca</a:t>
            </a:r>
          </a:p>
          <a:p>
            <a:pPr marL="800100" lvl="1" indent="-342900">
              <a:buFont typeface="Wingdings" panose="05000000000000000000" pitchFamily="2" charset="2"/>
              <a:buChar char="§"/>
            </a:pPr>
            <a:r>
              <a:rPr lang="en-US" sz="1600" dirty="0">
                <a:solidFill>
                  <a:schemeClr val="tx2"/>
                </a:solidFill>
              </a:rPr>
              <a:t>Screen for risk factors and symptoms of COVID-19 prior to attendance at the practice environment. If patient screening reveals risk factors </a:t>
            </a:r>
            <a:r>
              <a:rPr lang="en-US" sz="1600" dirty="0" smtClean="0">
                <a:solidFill>
                  <a:schemeClr val="tx2"/>
                </a:solidFill>
              </a:rPr>
              <a:t>for </a:t>
            </a:r>
            <a:r>
              <a:rPr lang="en-US" sz="1600" dirty="0">
                <a:solidFill>
                  <a:schemeClr val="tx2"/>
                </a:solidFill>
              </a:rPr>
              <a:t>COVID-19 or symptoms of COVID-19, defer </a:t>
            </a:r>
            <a:r>
              <a:rPr lang="en-US" sz="1600" dirty="0" smtClean="0">
                <a:solidFill>
                  <a:schemeClr val="tx2"/>
                </a:solidFill>
              </a:rPr>
              <a:t>patient care  </a:t>
            </a:r>
            <a:r>
              <a:rPr lang="en-US" sz="1600" dirty="0">
                <a:solidFill>
                  <a:schemeClr val="tx2"/>
                </a:solidFill>
              </a:rPr>
              <a:t>(where reasonable) until signs and symptoms have </a:t>
            </a:r>
            <a:r>
              <a:rPr lang="en-US" sz="1600" dirty="0" smtClean="0">
                <a:solidFill>
                  <a:schemeClr val="tx2"/>
                </a:solidFill>
              </a:rPr>
              <a:t>resolved</a:t>
            </a:r>
            <a:r>
              <a:rPr lang="en-US" sz="1600" b="1" dirty="0" smtClean="0">
                <a:solidFill>
                  <a:schemeClr val="tx2"/>
                </a:solidFill>
              </a:rPr>
              <a:t>.</a:t>
            </a:r>
          </a:p>
        </p:txBody>
      </p:sp>
    </p:spTree>
    <p:extLst>
      <p:ext uri="{BB962C8B-B14F-4D97-AF65-F5344CB8AC3E}">
        <p14:creationId xmlns:p14="http://schemas.microsoft.com/office/powerpoint/2010/main" val="694017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5E2B3B-36DF-43D2-964E-5D0735EC1E02}" type="slidenum">
              <a:rPr lang="en-US" smtClean="0"/>
              <a:t>8</a:t>
            </a:fld>
            <a:endParaRPr lang="en-US"/>
          </a:p>
        </p:txBody>
      </p:sp>
      <p:sp>
        <p:nvSpPr>
          <p:cNvPr id="3" name="Text Placeholder 2"/>
          <p:cNvSpPr>
            <a:spLocks noGrp="1"/>
          </p:cNvSpPr>
          <p:nvPr>
            <p:ph type="body" idx="4294967295"/>
          </p:nvPr>
        </p:nvSpPr>
        <p:spPr>
          <a:xfrm>
            <a:off x="228600" y="990600"/>
            <a:ext cx="7924800" cy="4724400"/>
          </a:xfrm>
        </p:spPr>
        <p:txBody>
          <a:bodyPr>
            <a:noAutofit/>
          </a:bodyPr>
          <a:lstStyle/>
          <a:p>
            <a:pPr algn="l"/>
            <a:endParaRPr lang="en-US" sz="1600" b="1" dirty="0" smtClean="0">
              <a:solidFill>
                <a:schemeClr val="bg1"/>
              </a:solidFill>
            </a:endParaRPr>
          </a:p>
          <a:p>
            <a:pPr algn="l"/>
            <a:endParaRPr lang="en-US" sz="1600" b="1" dirty="0" smtClean="0">
              <a:solidFill>
                <a:schemeClr val="bg1"/>
              </a:solidFill>
            </a:endParaRPr>
          </a:p>
          <a:p>
            <a:pPr marL="285750" indent="-285750" algn="l">
              <a:buFont typeface="Arial" panose="020B0604020202020204" pitchFamily="34" charset="0"/>
              <a:buChar char="•"/>
            </a:pPr>
            <a:r>
              <a:rPr lang="en-US" sz="1400" dirty="0" smtClean="0">
                <a:solidFill>
                  <a:schemeClr val="tx2"/>
                </a:solidFill>
              </a:rPr>
              <a:t>Maintain routine practices</a:t>
            </a:r>
          </a:p>
          <a:p>
            <a:pPr marL="285750" indent="-285750" algn="l">
              <a:buFont typeface="Arial" panose="020B0604020202020204" pitchFamily="34" charset="0"/>
              <a:buChar char="•"/>
            </a:pPr>
            <a:r>
              <a:rPr lang="en-US" sz="1400" dirty="0" smtClean="0">
                <a:solidFill>
                  <a:schemeClr val="tx2"/>
                </a:solidFill>
              </a:rPr>
              <a:t>Physical adaptations within the clinic</a:t>
            </a:r>
          </a:p>
          <a:p>
            <a:pPr marL="285750" indent="-285750" algn="l">
              <a:buFont typeface="Arial" panose="020B0604020202020204" pitchFamily="34" charset="0"/>
              <a:buChar char="•"/>
            </a:pPr>
            <a:r>
              <a:rPr lang="en-US" sz="1400" dirty="0" smtClean="0">
                <a:solidFill>
                  <a:schemeClr val="tx2"/>
                </a:solidFill>
              </a:rPr>
              <a:t>Hand hygiene </a:t>
            </a:r>
          </a:p>
          <a:p>
            <a:pPr marL="285750" indent="-285750" algn="l">
              <a:buFont typeface="Arial" panose="020B0604020202020204" pitchFamily="34" charset="0"/>
              <a:buChar char="•"/>
            </a:pPr>
            <a:r>
              <a:rPr lang="en-US" sz="1400" dirty="0" smtClean="0">
                <a:solidFill>
                  <a:schemeClr val="tx2"/>
                </a:solidFill>
              </a:rPr>
              <a:t>Risk assessment with focus on aerosol and droplet management and contact precautions</a:t>
            </a:r>
          </a:p>
          <a:p>
            <a:pPr marL="285750" indent="-285750" algn="l">
              <a:buFont typeface="Arial" panose="020B0604020202020204" pitchFamily="34" charset="0"/>
              <a:buChar char="•"/>
            </a:pPr>
            <a:r>
              <a:rPr lang="en-US" sz="1400" dirty="0" smtClean="0">
                <a:solidFill>
                  <a:schemeClr val="tx2"/>
                </a:solidFill>
              </a:rPr>
              <a:t>IPAC principles include:</a:t>
            </a:r>
          </a:p>
          <a:p>
            <a:pPr marL="742950" lvl="1" indent="-285750">
              <a:buFont typeface="Arial" panose="020B0604020202020204" pitchFamily="34" charset="0"/>
              <a:buChar char="•"/>
            </a:pPr>
            <a:r>
              <a:rPr lang="en-US" sz="1400" dirty="0" smtClean="0">
                <a:solidFill>
                  <a:schemeClr val="tx2"/>
                </a:solidFill>
              </a:rPr>
              <a:t>Patient assessment</a:t>
            </a:r>
          </a:p>
          <a:p>
            <a:pPr marL="742950" lvl="1" indent="-285750">
              <a:buFont typeface="Arial" panose="020B0604020202020204" pitchFamily="34" charset="0"/>
              <a:buChar char="•"/>
            </a:pPr>
            <a:r>
              <a:rPr lang="en-US" sz="1400" dirty="0" smtClean="0">
                <a:solidFill>
                  <a:schemeClr val="tx2"/>
                </a:solidFill>
              </a:rPr>
              <a:t>Implementation of routine procedures</a:t>
            </a:r>
          </a:p>
          <a:p>
            <a:pPr marL="742950" lvl="1" indent="-285750">
              <a:buFont typeface="Arial" panose="020B0604020202020204" pitchFamily="34" charset="0"/>
              <a:buChar char="•"/>
            </a:pPr>
            <a:r>
              <a:rPr lang="en-US" sz="1400" dirty="0" smtClean="0">
                <a:solidFill>
                  <a:schemeClr val="tx2"/>
                </a:solidFill>
              </a:rPr>
              <a:t>Use of barrier techniques to protect patients, OHCPS and staff</a:t>
            </a:r>
          </a:p>
          <a:p>
            <a:pPr marL="742950" lvl="1" indent="-285750">
              <a:buFont typeface="Arial" panose="020B0604020202020204" pitchFamily="34" charset="0"/>
              <a:buChar char="•"/>
            </a:pPr>
            <a:r>
              <a:rPr lang="en-US" sz="1400" dirty="0" smtClean="0">
                <a:solidFill>
                  <a:schemeClr val="tx2"/>
                </a:solidFill>
              </a:rPr>
              <a:t>Application of the principles of cleaning, disinfection, sterilization and storage of dental instruments</a:t>
            </a:r>
          </a:p>
          <a:p>
            <a:pPr marL="742950" lvl="1" indent="-285750">
              <a:buFont typeface="Arial" panose="020B0604020202020204" pitchFamily="34" charset="0"/>
              <a:buChar char="•"/>
            </a:pPr>
            <a:r>
              <a:rPr lang="en-US" sz="1400" dirty="0" smtClean="0">
                <a:solidFill>
                  <a:schemeClr val="tx2"/>
                </a:solidFill>
              </a:rPr>
              <a:t>Environmental surface protection/cleaning</a:t>
            </a:r>
          </a:p>
          <a:p>
            <a:pPr marL="742950" lvl="1" indent="-285750">
              <a:buFont typeface="Arial" panose="020B0604020202020204" pitchFamily="34" charset="0"/>
              <a:buChar char="•"/>
            </a:pPr>
            <a:r>
              <a:rPr lang="en-US" sz="1400" dirty="0" smtClean="0">
                <a:solidFill>
                  <a:schemeClr val="tx2"/>
                </a:solidFill>
              </a:rPr>
              <a:t>Care of overall office setting; and </a:t>
            </a:r>
          </a:p>
          <a:p>
            <a:pPr marL="742950" lvl="1" indent="-285750">
              <a:buFont typeface="Arial" panose="020B0604020202020204" pitchFamily="34" charset="0"/>
              <a:buChar char="•"/>
            </a:pPr>
            <a:r>
              <a:rPr lang="en-US" sz="1400" dirty="0" smtClean="0">
                <a:solidFill>
                  <a:schemeClr val="tx2"/>
                </a:solidFill>
              </a:rPr>
              <a:t>Safe handling and disposal of waste </a:t>
            </a:r>
          </a:p>
          <a:p>
            <a:pPr marL="285750" indent="-285750" algn="l">
              <a:buFont typeface="Arial" panose="020B0604020202020204" pitchFamily="34" charset="0"/>
              <a:buChar char="•"/>
            </a:pPr>
            <a:r>
              <a:rPr lang="en-US" sz="1400" dirty="0" smtClean="0">
                <a:solidFill>
                  <a:schemeClr val="tx2"/>
                </a:solidFill>
              </a:rPr>
              <a:t>An </a:t>
            </a:r>
            <a:r>
              <a:rPr lang="en-US" sz="1400" dirty="0">
                <a:solidFill>
                  <a:schemeClr val="tx2"/>
                </a:solidFill>
              </a:rPr>
              <a:t>IPAC strategy to reduce the possibility of disease transmission includes: </a:t>
            </a:r>
            <a:endParaRPr lang="en-US" sz="1400" dirty="0" smtClean="0">
              <a:solidFill>
                <a:schemeClr val="tx2"/>
              </a:solidFill>
            </a:endParaRPr>
          </a:p>
          <a:p>
            <a:pPr marL="742950" lvl="1" indent="-285750">
              <a:buFont typeface="Arial" panose="020B0604020202020204" pitchFamily="34" charset="0"/>
              <a:buChar char="•"/>
            </a:pPr>
            <a:r>
              <a:rPr lang="en-US" sz="1400" dirty="0" smtClean="0">
                <a:solidFill>
                  <a:schemeClr val="tx2"/>
                </a:solidFill>
              </a:rPr>
              <a:t>setting </a:t>
            </a:r>
            <a:r>
              <a:rPr lang="en-US" sz="1400" dirty="0">
                <a:solidFill>
                  <a:schemeClr val="tx2"/>
                </a:solidFill>
              </a:rPr>
              <a:t>specific policies and procedures to identify, communicate and implement effective standards and guidelines; </a:t>
            </a:r>
            <a:endParaRPr lang="en-US" sz="1400" dirty="0" smtClean="0">
              <a:solidFill>
                <a:schemeClr val="tx2"/>
              </a:solidFill>
            </a:endParaRPr>
          </a:p>
          <a:p>
            <a:pPr marL="742950" lvl="1" indent="-285750">
              <a:buFont typeface="Arial" panose="020B0604020202020204" pitchFamily="34" charset="0"/>
              <a:buChar char="•"/>
            </a:pPr>
            <a:r>
              <a:rPr lang="en-US" sz="1400" dirty="0" smtClean="0">
                <a:solidFill>
                  <a:schemeClr val="tx2"/>
                </a:solidFill>
              </a:rPr>
              <a:t>written </a:t>
            </a:r>
            <a:r>
              <a:rPr lang="en-US" sz="1400" dirty="0">
                <a:solidFill>
                  <a:schemeClr val="tx2"/>
                </a:solidFill>
              </a:rPr>
              <a:t>office policies and programs for effective occupational health and safety; </a:t>
            </a:r>
            <a:endParaRPr lang="en-US" sz="1400" dirty="0" smtClean="0">
              <a:solidFill>
                <a:schemeClr val="tx2"/>
              </a:solidFill>
            </a:endParaRPr>
          </a:p>
          <a:p>
            <a:pPr marL="742950" lvl="1" indent="-285750">
              <a:buFont typeface="Arial" panose="020B0604020202020204" pitchFamily="34" charset="0"/>
              <a:buChar char="•"/>
            </a:pPr>
            <a:r>
              <a:rPr lang="en-US" sz="1400" dirty="0" smtClean="0">
                <a:solidFill>
                  <a:schemeClr val="tx2"/>
                </a:solidFill>
              </a:rPr>
              <a:t>educating </a:t>
            </a:r>
            <a:r>
              <a:rPr lang="en-US" sz="1400" dirty="0">
                <a:solidFill>
                  <a:schemeClr val="tx2"/>
                </a:solidFill>
              </a:rPr>
              <a:t>OHCPs, staff and patients about their roles in infection prevention; and </a:t>
            </a:r>
            <a:endParaRPr lang="en-US" sz="1400" dirty="0" smtClean="0">
              <a:solidFill>
                <a:schemeClr val="tx2"/>
              </a:solidFill>
            </a:endParaRPr>
          </a:p>
          <a:p>
            <a:pPr marL="742950" lvl="1" indent="-285750">
              <a:buFont typeface="Arial" panose="020B0604020202020204" pitchFamily="34" charset="0"/>
              <a:buChar char="•"/>
            </a:pPr>
            <a:r>
              <a:rPr lang="en-US" sz="1400" dirty="0" smtClean="0">
                <a:solidFill>
                  <a:schemeClr val="tx2"/>
                </a:solidFill>
              </a:rPr>
              <a:t>ongoing </a:t>
            </a:r>
            <a:r>
              <a:rPr lang="en-US" sz="1400" dirty="0">
                <a:solidFill>
                  <a:schemeClr val="tx2"/>
                </a:solidFill>
              </a:rPr>
              <a:t>review and evaluation of IPAC policies and procedures</a:t>
            </a:r>
            <a:r>
              <a:rPr lang="en-US" sz="1400" dirty="0"/>
              <a:t>.</a:t>
            </a:r>
            <a:endParaRPr lang="en-US" sz="1400" dirty="0" smtClean="0">
              <a:solidFill>
                <a:schemeClr val="tx2"/>
              </a:solidFill>
            </a:endParaRPr>
          </a:p>
        </p:txBody>
      </p:sp>
      <p:sp>
        <p:nvSpPr>
          <p:cNvPr id="2" name="Rectangle 1"/>
          <p:cNvSpPr/>
          <p:nvPr/>
        </p:nvSpPr>
        <p:spPr>
          <a:xfrm>
            <a:off x="838200" y="395112"/>
            <a:ext cx="7391400" cy="1077218"/>
          </a:xfrm>
          <a:prstGeom prst="rect">
            <a:avLst/>
          </a:prstGeom>
        </p:spPr>
        <p:txBody>
          <a:bodyPr wrap="square">
            <a:spAutoFit/>
          </a:bodyPr>
          <a:lstStyle/>
          <a:p>
            <a:pPr algn="ctr"/>
            <a:r>
              <a:rPr lang="en-US" sz="3200" b="1" dirty="0">
                <a:solidFill>
                  <a:schemeClr val="bg1"/>
                </a:solidFill>
              </a:rPr>
              <a:t>Infection Prevention and Control (IPAC) Principles and Strategies</a:t>
            </a:r>
            <a:endParaRPr lang="en-CA" sz="3200" dirty="0"/>
          </a:p>
        </p:txBody>
      </p:sp>
    </p:spTree>
    <p:extLst>
      <p:ext uri="{BB962C8B-B14F-4D97-AF65-F5344CB8AC3E}">
        <p14:creationId xmlns:p14="http://schemas.microsoft.com/office/powerpoint/2010/main" val="2406096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0"/>
            <a:ext cx="8001000" cy="1371600"/>
          </a:xfrm>
        </p:spPr>
        <p:txBody>
          <a:bodyPr>
            <a:normAutofit/>
          </a:bodyPr>
          <a:lstStyle/>
          <a:p>
            <a:r>
              <a:rPr lang="en-US" sz="2400" u="sng" dirty="0" smtClean="0"/>
              <a:t/>
            </a:r>
            <a:br>
              <a:rPr lang="en-US" sz="2400" u="sng" dirty="0" smtClean="0"/>
            </a:br>
            <a:endParaRPr lang="en-US" sz="2400" dirty="0"/>
          </a:p>
        </p:txBody>
      </p:sp>
      <p:sp>
        <p:nvSpPr>
          <p:cNvPr id="4" name="Text Placeholder 3"/>
          <p:cNvSpPr>
            <a:spLocks noGrp="1"/>
          </p:cNvSpPr>
          <p:nvPr>
            <p:ph type="body" idx="1"/>
          </p:nvPr>
        </p:nvSpPr>
        <p:spPr>
          <a:xfrm>
            <a:off x="1371600" y="3124200"/>
            <a:ext cx="6417734" cy="406401"/>
          </a:xfrm>
        </p:spPr>
        <p:txBody>
          <a:bodyPr>
            <a:noAutofit/>
          </a:bodyPr>
          <a:lstStyle/>
          <a:p>
            <a:r>
              <a:rPr lang="en-US" sz="3600" b="1" dirty="0" smtClean="0">
                <a:solidFill>
                  <a:schemeClr val="bg1"/>
                </a:solidFill>
              </a:rPr>
              <a:t>UBC Dental Clinic Protocols</a:t>
            </a:r>
            <a:endParaRPr lang="en-US" sz="3600" b="1" dirty="0">
              <a:solidFill>
                <a:schemeClr val="bg1"/>
              </a:solidFill>
            </a:endParaRPr>
          </a:p>
        </p:txBody>
      </p:sp>
      <p:sp>
        <p:nvSpPr>
          <p:cNvPr id="3" name="Slide Number Placeholder 2"/>
          <p:cNvSpPr>
            <a:spLocks noGrp="1"/>
          </p:cNvSpPr>
          <p:nvPr>
            <p:ph type="sldNum" sz="quarter" idx="12"/>
          </p:nvPr>
        </p:nvSpPr>
        <p:spPr/>
        <p:txBody>
          <a:bodyPr/>
          <a:lstStyle/>
          <a:p>
            <a:fld id="{0E5E2B3B-36DF-43D2-964E-5D0735EC1E02}" type="slidenum">
              <a:rPr lang="en-US" smtClean="0"/>
              <a:t>9</a:t>
            </a:fld>
            <a:endParaRPr lang="en-US"/>
          </a:p>
        </p:txBody>
      </p:sp>
    </p:spTree>
    <p:extLst>
      <p:ext uri="{BB962C8B-B14F-4D97-AF65-F5344CB8AC3E}">
        <p14:creationId xmlns:p14="http://schemas.microsoft.com/office/powerpoint/2010/main" val="15088520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6828</TotalTime>
  <Words>7191</Words>
  <Application>Microsoft Office PowerPoint</Application>
  <PresentationFormat>On-screen Show (4:3)</PresentationFormat>
  <Paragraphs>846</Paragraphs>
  <Slides>53</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Calibri</vt:lpstr>
      <vt:lpstr>Candara</vt:lpstr>
      <vt:lpstr>Constantia</vt:lpstr>
      <vt:lpstr>Courier New</vt:lpstr>
      <vt:lpstr>HelveticaNeue-Bold</vt:lpstr>
      <vt:lpstr>HelveticaNeueLT-Bold</vt:lpstr>
      <vt:lpstr>Symbol</vt:lpstr>
      <vt:lpstr>Times New Roman</vt:lpstr>
      <vt:lpstr>Wingdings</vt:lpstr>
      <vt:lpstr>Wingdings 2</vt:lpstr>
      <vt:lpstr>Waveform</vt:lpstr>
      <vt:lpstr>UBC Dentistry COVID-19 Phase 2  Clinic Protocol</vt:lpstr>
      <vt:lpstr>Introduction  Regulatory, Health and Safety Guidelines (document links issued) Additional Links to Important Information Guiding Principles Ongoing Pandemic Best Practices Personal Protective Equipment Infection Control Principles and Strategies UBC Dental Clinic Protocols Urgent Care Clinic Protocol for DMD and Geriatric Programs    </vt:lpstr>
      <vt:lpstr>When the British Columbia Ministry of Health declared Phase 1 measures to contain COVID-19 pandemic, it became necessary to develop additional Infection Prevention and Control Protocols to safely provide patient care at UBC Faculty of Dentistry. These protocols were aligned with those determined  by the dental regulators, augmented by the collaboration with other Dental Schools and regularly improved by the valuable input and work of our staff and faculty members.   With the province currently in Phase 2, oral care has expanded from emergent and urgent treatment to include non-essential treatment. This document describes the guidelines that allow faculty and students enrolled in the Faculty’s clinical programs to safely provide care.  Clinical activities are to increase incrementally in order to assist the continuous review of the protocols’ effectiveness and to provide opportunity for refinement.  On-going monitoring of government, regulators and scientific publications assists to maintain our practice current.  Much appreciated is also the feedback provided by our community at the UBC Faculty of Dentistry </vt:lpstr>
      <vt:lpstr>Transitioning Oral Healthcare to Phase 2 of the COVID-19 Response Plan  May 15, 2020</vt:lpstr>
      <vt:lpstr>  Letter from Provincial Health Officer Regarding Return to Non-Essential Care</vt:lpstr>
      <vt:lpstr>Guiding Principles</vt:lpstr>
      <vt:lpstr> Ongoing Best Pandemic Practices </vt:lpstr>
      <vt:lpstr>PowerPoint Presentation</vt:lpstr>
      <vt:lpstr> </vt:lpstr>
      <vt:lpstr>Patient Management and Safety Pre Screening Protocols</vt:lpstr>
      <vt:lpstr>Patient Screening Protocols </vt:lpstr>
      <vt:lpstr>PowerPoint Presentation</vt:lpstr>
      <vt:lpstr>PowerPoint Presentation</vt:lpstr>
      <vt:lpstr>How to Access Screening Consent &amp; Personal Contact Log Forms Electronically</vt:lpstr>
      <vt:lpstr>How to Access Screening Consent &amp; Personal Contact Log Forms Electronically (continued)</vt:lpstr>
      <vt:lpstr>How to Access Screening Consent &amp; Personal Contact Log Forms Electronically (continued)</vt:lpstr>
      <vt:lpstr>How to Access Screening Consent &amp; Personal Contact Log Forms Electronically (continued)</vt:lpstr>
      <vt:lpstr>How to Access Screening Consent &amp; Personal Contact Log Forms Electronically (continued)</vt:lpstr>
      <vt:lpstr>Temperature Screening and  Informed Consent</vt:lpstr>
      <vt:lpstr>Temperature Cart/Station NCIT (Non Contact Infrared Thermometer)</vt:lpstr>
      <vt:lpstr>Preprocedural rinse</vt:lpstr>
      <vt:lpstr>Routine Practices</vt:lpstr>
      <vt:lpstr>Exposure Prevention</vt:lpstr>
      <vt:lpstr>PowerPoint Presentation</vt:lpstr>
      <vt:lpstr>PowerPoint Presentation</vt:lpstr>
      <vt:lpstr>Clinic Protocol </vt:lpstr>
      <vt:lpstr>Steps for putting on (donning) personal protective equipment</vt:lpstr>
      <vt:lpstr>PowerPoint Presentation</vt:lpstr>
      <vt:lpstr>Steps for taking off (doffing) personal protective equipment</vt:lpstr>
      <vt:lpstr>PowerPoint Presentation</vt:lpstr>
      <vt:lpstr>PowerPoint Presentation</vt:lpstr>
      <vt:lpstr>Reusable Face Shields</vt:lpstr>
      <vt:lpstr>Facility Management (Office Cleaning, Housekeeping and Waste Management) </vt:lpstr>
      <vt:lpstr>Disinfection of Operatories, Management of Instruments and Disposal of Medical Waste</vt:lpstr>
      <vt:lpstr>Disposal of Medical Waste (continued)</vt:lpstr>
      <vt:lpstr>Equipment and Area Specific Guidelines </vt:lpstr>
      <vt:lpstr>CODE BLUE/ EMERGENCY PROTOCOL  (May 18, 2020)</vt:lpstr>
      <vt:lpstr>PowerPoint Presentation</vt:lpstr>
      <vt:lpstr>PowerPoint Presentation</vt:lpstr>
      <vt:lpstr>Urgent Care Clinic  COVID-19 Protocol DMD and Geriatric Programs  </vt:lpstr>
      <vt:lpstr>Appointment Booking Flow</vt:lpstr>
      <vt:lpstr>Reception Duties</vt:lpstr>
      <vt:lpstr>Reception Duties (Continued)</vt:lpstr>
      <vt:lpstr> Preparation of Operatories</vt:lpstr>
      <vt:lpstr>PowerPoint Presentation</vt:lpstr>
      <vt:lpstr>Sundries and Supply Carts Prepare and stock; replenish as items taken</vt:lpstr>
      <vt:lpstr>Sundries and Supply Carts Prepare and stock; replenish as items taken</vt:lpstr>
      <vt:lpstr>Sundries and Supply Carts Prepare and stock; replenish as items taken</vt:lpstr>
      <vt:lpstr>Sundries and Supply Carts Prepare and stock; replenish as items taken</vt:lpstr>
      <vt:lpstr>CDA Team Duties</vt:lpstr>
      <vt:lpstr>CDA Team Duties</vt:lpstr>
      <vt:lpstr>Technicians, Stores and Custodian Duties</vt:lpstr>
      <vt:lpstr>CODE BLUE/ EMERGENCY PROTOCOL  (May 18,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UBC Dentistry Urgent Care COVID-19 Clinic Protocol</dc:title>
  <dc:creator>rcoyvr@hotmail.com</dc:creator>
  <cp:lastModifiedBy>Andrea Esteves</cp:lastModifiedBy>
  <cp:revision>282</cp:revision>
  <dcterms:created xsi:type="dcterms:W3CDTF">2020-05-03T00:25:14Z</dcterms:created>
  <dcterms:modified xsi:type="dcterms:W3CDTF">2020-06-26T18:18:28Z</dcterms:modified>
</cp:coreProperties>
</file>